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73" r:id="rId3"/>
    <p:sldId id="272" r:id="rId4"/>
    <p:sldId id="288" r:id="rId5"/>
    <p:sldId id="293" r:id="rId6"/>
    <p:sldId id="289" r:id="rId7"/>
    <p:sldId id="290" r:id="rId8"/>
    <p:sldId id="291" r:id="rId9"/>
    <p:sldId id="292" r:id="rId10"/>
    <p:sldId id="274" r:id="rId11"/>
    <p:sldId id="297" r:id="rId12"/>
    <p:sldId id="294" r:id="rId13"/>
    <p:sldId id="295" r:id="rId14"/>
    <p:sldId id="300" r:id="rId15"/>
    <p:sldId id="298" r:id="rId16"/>
    <p:sldId id="299" r:id="rId1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E7430B4-8FCF-47DB-A245-00C9943B4546}" type="datetimeFigureOut">
              <a:rPr lang="hu-HU" smtClean="0"/>
              <a:pPr/>
              <a:t>2016.04.25.</a:t>
            </a:fld>
            <a:endParaRPr lang="hu-HU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3703FA-6C47-48CB-B60A-F1E1B96DC14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430B4-8FCF-47DB-A245-00C9943B4546}" type="datetimeFigureOut">
              <a:rPr lang="hu-HU" smtClean="0"/>
              <a:pPr/>
              <a:t>2016.04.25.</a:t>
            </a:fld>
            <a:endParaRPr lang="hu-H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03FA-6C47-48CB-B60A-F1E1B96DC14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E7430B4-8FCF-47DB-A245-00C9943B4546}" type="datetimeFigureOut">
              <a:rPr lang="hu-HU" smtClean="0"/>
              <a:pPr/>
              <a:t>2016.04.25.</a:t>
            </a:fld>
            <a:endParaRPr lang="hu-H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B3703FA-6C47-48CB-B60A-F1E1B96DC14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430B4-8FCF-47DB-A245-00C9943B4546}" type="datetimeFigureOut">
              <a:rPr lang="hu-HU" smtClean="0"/>
              <a:pPr/>
              <a:t>2016.04.25.</a:t>
            </a:fld>
            <a:endParaRPr lang="hu-H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3703FA-6C47-48CB-B60A-F1E1B96DC14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430B4-8FCF-47DB-A245-00C9943B4546}" type="datetimeFigureOut">
              <a:rPr lang="hu-HU" smtClean="0"/>
              <a:pPr/>
              <a:t>2016.04.25.</a:t>
            </a:fld>
            <a:endParaRPr lang="hu-HU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B3703FA-6C47-48CB-B60A-F1E1B96DC14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E7430B4-8FCF-47DB-A245-00C9943B4546}" type="datetimeFigureOut">
              <a:rPr lang="hu-HU" smtClean="0"/>
              <a:pPr/>
              <a:t>2016.04.25.</a:t>
            </a:fld>
            <a:endParaRPr lang="hu-HU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B3703FA-6C47-48CB-B60A-F1E1B96DC14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E7430B4-8FCF-47DB-A245-00C9943B4546}" type="datetimeFigureOut">
              <a:rPr lang="hu-HU" smtClean="0"/>
              <a:pPr/>
              <a:t>2016.04.25.</a:t>
            </a:fld>
            <a:endParaRPr lang="hu-HU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B3703FA-6C47-48CB-B60A-F1E1B96DC14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u-HU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430B4-8FCF-47DB-A245-00C9943B4546}" type="datetimeFigureOut">
              <a:rPr lang="hu-HU" smtClean="0"/>
              <a:pPr/>
              <a:t>2016.04.25.</a:t>
            </a:fld>
            <a:endParaRPr lang="hu-HU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3703FA-6C47-48CB-B60A-F1E1B96DC14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430B4-8FCF-47DB-A245-00C9943B4546}" type="datetimeFigureOut">
              <a:rPr lang="hu-HU" smtClean="0"/>
              <a:pPr/>
              <a:t>2016.04.25.</a:t>
            </a:fld>
            <a:endParaRPr lang="hu-HU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3703FA-6C47-48CB-B60A-F1E1B96DC14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430B4-8FCF-47DB-A245-00C9943B4546}" type="datetimeFigureOut">
              <a:rPr lang="hu-HU" smtClean="0"/>
              <a:pPr/>
              <a:t>2016.04.25.</a:t>
            </a:fld>
            <a:endParaRPr lang="hu-H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3703FA-6C47-48CB-B60A-F1E1B96DC14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E7430B4-8FCF-47DB-A245-00C9943B4546}" type="datetimeFigureOut">
              <a:rPr lang="hu-HU" smtClean="0"/>
              <a:pPr/>
              <a:t>2016.04.25.</a:t>
            </a:fld>
            <a:endParaRPr lang="hu-HU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B3703FA-6C47-48CB-B60A-F1E1B96DC14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hu-HU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E7430B4-8FCF-47DB-A245-00C9943B4546}" type="datetimeFigureOut">
              <a:rPr lang="hu-HU" smtClean="0"/>
              <a:pPr/>
              <a:t>2016.04.25.</a:t>
            </a:fld>
            <a:endParaRPr lang="hu-HU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B3703FA-6C47-48CB-B60A-F1E1B96DC141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348880"/>
            <a:ext cx="7772400" cy="125157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en-US" dirty="0" smtClean="0"/>
              <a:t> </a:t>
            </a:r>
            <a:r>
              <a:rPr lang="hu-HU" dirty="0"/>
              <a:t>A külső egyensúlytalanság növekedési hatása a balti államokban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75656" y="3645024"/>
            <a:ext cx="6400800" cy="2256656"/>
          </a:xfrm>
        </p:spPr>
        <p:txBody>
          <a:bodyPr>
            <a:normAutofit/>
          </a:bodyPr>
          <a:lstStyle/>
          <a:p>
            <a:r>
              <a:rPr lang="hu-HU" dirty="0" smtClean="0"/>
              <a:t>Kutasi Gábor</a:t>
            </a:r>
            <a:endParaRPr lang="de-DE" dirty="0" smtClean="0"/>
          </a:p>
          <a:p>
            <a:r>
              <a:rPr lang="en-US" dirty="0" smtClean="0"/>
              <a:t> </a:t>
            </a:r>
            <a:r>
              <a:rPr lang="hu-HU" dirty="0" smtClean="0"/>
              <a:t>BCE Világgazdasági Intézet</a:t>
            </a:r>
            <a:endParaRPr lang="en-US" sz="1600" i="1" dirty="0" smtClean="0"/>
          </a:p>
          <a:p>
            <a:r>
              <a:rPr lang="hu-HU" sz="2000" i="1" dirty="0" smtClean="0"/>
              <a:t>2016.ápr.26.</a:t>
            </a:r>
          </a:p>
          <a:p>
            <a:r>
              <a:rPr lang="hu-HU" sz="2000" b="1" dirty="0"/>
              <a:t>A magyar gazdaság versenyképessége – elmélet és </a:t>
            </a:r>
            <a:r>
              <a:rPr lang="hu-HU" sz="2000" b="1" dirty="0" smtClean="0"/>
              <a:t>gyakorlat, BCE</a:t>
            </a:r>
            <a:endParaRPr lang="hu-HU" sz="2000" dirty="0"/>
          </a:p>
          <a:p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02761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622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u-HU" altLang="hu-HU" sz="4000" dirty="0" smtClean="0"/>
              <a:t>Magyarázó modell</a:t>
            </a:r>
            <a:r>
              <a:rPr lang="de-DE" altLang="hu-HU" sz="4000" dirty="0" smtClean="0"/>
              <a:t>: </a:t>
            </a:r>
            <a:r>
              <a:rPr lang="hu-HU" altLang="hu-HU" sz="4000" dirty="0" smtClean="0"/>
              <a:t>fordított </a:t>
            </a:r>
            <a:r>
              <a:rPr lang="hu-HU" altLang="hu-HU" sz="4000" dirty="0" smtClean="0"/>
              <a:t>B-S Effect</a:t>
            </a:r>
          </a:p>
        </p:txBody>
      </p:sp>
      <p:pic>
        <p:nvPicPr>
          <p:cNvPr id="9219" name="Picture 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141" y="1695719"/>
            <a:ext cx="6466667" cy="43047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91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143000"/>
          </a:xfrm>
        </p:spPr>
        <p:txBody>
          <a:bodyPr/>
          <a:lstStyle/>
          <a:p>
            <a:r>
              <a:rPr lang="hu-HU" dirty="0" smtClean="0"/>
              <a:t>A hipotézis tesztelése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hipotézis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pPr algn="ctr"/>
            <a:r>
              <a:rPr lang="hu-HU" dirty="0"/>
              <a:t>A valutatanács vezetett a </a:t>
            </a:r>
            <a:r>
              <a:rPr lang="hu-HU" dirty="0" smtClean="0"/>
              <a:t>reál felértékelődéshez és a folyamatos folyó fizetési mérleg hiányhoz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módszertan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83568" y="3185592"/>
            <a:ext cx="8153400" cy="3672408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REER &amp; NEER vs. EU28 &amp; EA18</a:t>
            </a:r>
          </a:p>
          <a:p>
            <a:endParaRPr lang="de-DE" dirty="0" smtClean="0"/>
          </a:p>
          <a:p>
            <a:r>
              <a:rPr lang="de-DE" dirty="0" smtClean="0"/>
              <a:t>REER </a:t>
            </a:r>
            <a:r>
              <a:rPr lang="de-DE" dirty="0" err="1" smtClean="0"/>
              <a:t>base</a:t>
            </a:r>
            <a:endParaRPr lang="de-DE" dirty="0" smtClean="0"/>
          </a:p>
          <a:p>
            <a:pPr lvl="1"/>
            <a:r>
              <a:rPr lang="de-DE" dirty="0" smtClean="0"/>
              <a:t>HICP-</a:t>
            </a:r>
            <a:r>
              <a:rPr lang="de-DE" dirty="0" err="1" smtClean="0"/>
              <a:t>deflator</a:t>
            </a:r>
            <a:r>
              <a:rPr lang="de-DE" dirty="0" smtClean="0"/>
              <a:t>, </a:t>
            </a:r>
          </a:p>
          <a:p>
            <a:pPr lvl="1"/>
            <a:r>
              <a:rPr lang="de-DE" dirty="0" smtClean="0"/>
              <a:t>ULC, </a:t>
            </a:r>
          </a:p>
          <a:p>
            <a:pPr lvl="1"/>
            <a:r>
              <a:rPr lang="de-DE" dirty="0" smtClean="0"/>
              <a:t>UWI</a:t>
            </a:r>
          </a:p>
          <a:p>
            <a:pPr lvl="1"/>
            <a:r>
              <a:rPr lang="de-DE" dirty="0" smtClean="0"/>
              <a:t>Price </a:t>
            </a:r>
            <a:r>
              <a:rPr lang="de-DE" dirty="0" err="1" smtClean="0"/>
              <a:t>deflator</a:t>
            </a:r>
            <a:r>
              <a:rPr lang="de-DE" dirty="0" smtClean="0"/>
              <a:t> GDP 	</a:t>
            </a:r>
          </a:p>
          <a:p>
            <a:pPr lvl="1"/>
            <a:r>
              <a:rPr lang="en-US" dirty="0" smtClean="0"/>
              <a:t>Price deflator, exports of goods and services 	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700808"/>
            <a:ext cx="493847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hu-HU" sz="3200" dirty="0" smtClean="0"/>
              <a:t>Eredmény</a:t>
            </a:r>
            <a:r>
              <a:rPr lang="de-DE" sz="3200" dirty="0" smtClean="0"/>
              <a:t>: </a:t>
            </a:r>
            <a:r>
              <a:rPr lang="de-DE" sz="3200" dirty="0" smtClean="0"/>
              <a:t>REER (</a:t>
            </a:r>
            <a:r>
              <a:rPr lang="en-US" sz="3200" dirty="0" smtClean="0"/>
              <a:t>standardized Beta, significance 					and adjusted </a:t>
            </a:r>
            <a:r>
              <a:rPr lang="en-US" sz="3200" i="1" dirty="0" smtClean="0"/>
              <a:t>R</a:t>
            </a:r>
            <a:r>
              <a:rPr lang="en-US" sz="3200" i="1" baseline="30000" dirty="0" smtClean="0"/>
              <a:t>2)</a:t>
            </a:r>
            <a:endParaRPr lang="de-DE" sz="32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69679" y="2212702"/>
            <a:ext cx="8596496" cy="3448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hu-HU" sz="3200" dirty="0" smtClean="0"/>
              <a:t>Eredmény</a:t>
            </a:r>
            <a:r>
              <a:rPr lang="de-DE" sz="3200" dirty="0" smtClean="0"/>
              <a:t>: </a:t>
            </a:r>
            <a:r>
              <a:rPr lang="de-DE" sz="3200" dirty="0" smtClean="0"/>
              <a:t>REER (</a:t>
            </a:r>
            <a:r>
              <a:rPr lang="en-US" sz="3200" dirty="0" smtClean="0"/>
              <a:t>standardized Beta, significance 					and adjusted </a:t>
            </a:r>
            <a:r>
              <a:rPr lang="en-US" sz="3200" i="1" dirty="0" smtClean="0"/>
              <a:t>R</a:t>
            </a:r>
            <a:r>
              <a:rPr lang="en-US" sz="3200" i="1" baseline="30000" dirty="0" smtClean="0"/>
              <a:t>2)</a:t>
            </a:r>
            <a:endParaRPr lang="de-DE" sz="3200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21282" y="2060848"/>
            <a:ext cx="8344893" cy="294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Eredmény</a:t>
            </a:r>
            <a:r>
              <a:rPr lang="de-DE" dirty="0" smtClean="0"/>
              <a:t>: </a:t>
            </a:r>
            <a:r>
              <a:rPr lang="de-DE" dirty="0" smtClean="0"/>
              <a:t>NEER (</a:t>
            </a:r>
            <a:r>
              <a:rPr lang="en-US" dirty="0" smtClean="0"/>
              <a:t>standardized Beta, significance and adjusted </a:t>
            </a:r>
            <a:r>
              <a:rPr lang="en-US" i="1" dirty="0" smtClean="0"/>
              <a:t>R</a:t>
            </a:r>
            <a:r>
              <a:rPr lang="en-US" i="1" baseline="30000" dirty="0" smtClean="0"/>
              <a:t>2)</a:t>
            </a:r>
            <a:endParaRPr lang="de-DE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66013" y="2204864"/>
            <a:ext cx="8600162" cy="247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107504" y="274638"/>
            <a:ext cx="8856984" cy="922114"/>
          </a:xfrm>
        </p:spPr>
        <p:txBody>
          <a:bodyPr>
            <a:normAutofit fontScale="90000"/>
          </a:bodyPr>
          <a:lstStyle/>
          <a:p>
            <a:r>
              <a:rPr lang="hu-HU" altLang="hu-HU" dirty="0" smtClean="0"/>
              <a:t>Balti növekedés és folyó fiz. mérleg hiány</a:t>
            </a:r>
            <a:endParaRPr lang="hu-HU" altLang="hu-HU" dirty="0" smtClean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720386" y="1600200"/>
            <a:ext cx="5938178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4789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altLang="hu-HU" dirty="0" smtClean="0"/>
              <a:t>Tankönyvszerű költségvetési egyensúly</a:t>
            </a:r>
            <a:endParaRPr lang="hu-HU" altLang="hu-HU" dirty="0" smtClean="0"/>
          </a:p>
        </p:txBody>
      </p:sp>
      <p:pic>
        <p:nvPicPr>
          <p:cNvPr id="7171" name="Picture 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993" y="1600200"/>
            <a:ext cx="7332963" cy="449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581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228600"/>
            <a:ext cx="8964488" cy="990600"/>
          </a:xfrm>
        </p:spPr>
        <p:txBody>
          <a:bodyPr>
            <a:normAutofit/>
          </a:bodyPr>
          <a:lstStyle/>
          <a:p>
            <a:r>
              <a:rPr lang="hu-HU" dirty="0" smtClean="0"/>
              <a:t>Kibocsátási rés: Túlfűtött gazdaság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6792"/>
            <a:ext cx="9144000" cy="381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143000"/>
          </a:xfrm>
        </p:spPr>
        <p:txBody>
          <a:bodyPr/>
          <a:lstStyle/>
          <a:p>
            <a:r>
              <a:rPr lang="hu-HU" dirty="0" smtClean="0"/>
              <a:t>A fundamentális hiba nyomai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14313"/>
            <a:ext cx="8475662" cy="1462087"/>
          </a:xfrm>
        </p:spPr>
        <p:txBody>
          <a:bodyPr/>
          <a:lstStyle/>
          <a:p>
            <a:pPr eaLnBrk="1" hangingPunct="1"/>
            <a:r>
              <a:rPr lang="hu-HU" altLang="hu-HU" sz="2400" dirty="0" err="1" smtClean="0"/>
              <a:t>Eurózóna</a:t>
            </a:r>
            <a:r>
              <a:rPr lang="hu-HU" altLang="hu-HU" sz="2400" dirty="0" smtClean="0"/>
              <a:t> inflációjától való eltérés, százalékpont</a:t>
            </a:r>
            <a:r>
              <a:rPr lang="hu-HU" altLang="hu-HU" sz="2400" dirty="0" smtClean="0"/>
              <a:t>		</a:t>
            </a:r>
            <a:r>
              <a:rPr lang="en-US" altLang="hu-HU" sz="2400" dirty="0" smtClean="0"/>
              <a:t>Eurostat</a:t>
            </a:r>
            <a:r>
              <a:rPr lang="hu-HU" altLang="hu-HU" sz="4000" dirty="0" smtClean="0"/>
              <a:t> </a:t>
            </a:r>
          </a:p>
        </p:txBody>
      </p:sp>
      <p:pic>
        <p:nvPicPr>
          <p:cNvPr id="12291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712913"/>
            <a:ext cx="8280400" cy="514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817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054100"/>
          </a:xfrm>
        </p:spPr>
        <p:txBody>
          <a:bodyPr>
            <a:normAutofit/>
          </a:bodyPr>
          <a:lstStyle/>
          <a:p>
            <a:pPr eaLnBrk="1" hangingPunct="1"/>
            <a:r>
              <a:rPr lang="hu-HU" altLang="hu-HU" sz="2400" dirty="0" smtClean="0"/>
              <a:t>havi</a:t>
            </a:r>
            <a:r>
              <a:rPr lang="en-US" altLang="hu-HU" sz="2400" dirty="0" smtClean="0"/>
              <a:t> </a:t>
            </a:r>
            <a:r>
              <a:rPr lang="en-US" altLang="hu-HU" sz="2400" dirty="0" err="1" smtClean="0"/>
              <a:t>Nomin</a:t>
            </a:r>
            <a:r>
              <a:rPr lang="hu-HU" altLang="hu-HU" sz="2400" dirty="0" smtClean="0"/>
              <a:t>á</a:t>
            </a:r>
            <a:r>
              <a:rPr lang="en-US" altLang="hu-HU" sz="2400" dirty="0" smtClean="0"/>
              <a:t>l</a:t>
            </a:r>
            <a:r>
              <a:rPr lang="hu-HU" altLang="hu-HU" sz="2400" dirty="0" smtClean="0"/>
              <a:t>is</a:t>
            </a:r>
            <a:r>
              <a:rPr lang="en-US" altLang="hu-HU" sz="2400" dirty="0" smtClean="0"/>
              <a:t> </a:t>
            </a:r>
            <a:r>
              <a:rPr lang="en-US" altLang="hu-HU" sz="2400" dirty="0" err="1" smtClean="0"/>
              <a:t>Effe</a:t>
            </a:r>
            <a:r>
              <a:rPr lang="hu-HU" altLang="hu-HU" sz="2400" dirty="0" smtClean="0"/>
              <a:t>k</a:t>
            </a:r>
            <a:r>
              <a:rPr lang="en-US" altLang="hu-HU" sz="2400" dirty="0" smtClean="0"/>
              <a:t>t</a:t>
            </a:r>
            <a:r>
              <a:rPr lang="hu-HU" altLang="hu-HU" sz="2400" dirty="0" smtClean="0"/>
              <a:t>í</a:t>
            </a:r>
            <a:r>
              <a:rPr lang="en-US" altLang="hu-HU" sz="2400" dirty="0" smtClean="0"/>
              <a:t>v </a:t>
            </a:r>
            <a:r>
              <a:rPr lang="hu-HU" altLang="hu-HU" sz="2400" dirty="0" smtClean="0"/>
              <a:t>Árfolyam</a:t>
            </a:r>
            <a:r>
              <a:rPr lang="en-US" altLang="hu-HU" sz="2400" dirty="0" smtClean="0"/>
              <a:t>, </a:t>
            </a:r>
            <a:r>
              <a:rPr lang="en-US" altLang="hu-HU" sz="2400" dirty="0" smtClean="0"/>
              <a:t>2005 = 100</a:t>
            </a:r>
            <a:r>
              <a:rPr lang="hu-HU" altLang="hu-HU" sz="2400" dirty="0" smtClean="0"/>
              <a:t> , </a:t>
            </a:r>
            <a:br>
              <a:rPr lang="hu-HU" altLang="hu-HU" sz="2400" dirty="0" smtClean="0"/>
            </a:br>
            <a:r>
              <a:rPr lang="hu-HU" altLang="hu-HU" sz="2400" dirty="0" smtClean="0"/>
              <a:t> </a:t>
            </a:r>
            <a:r>
              <a:rPr lang="en-US" altLang="hu-HU" sz="2400" b="1" i="1" dirty="0" smtClean="0"/>
              <a:t>Eurostat</a:t>
            </a:r>
            <a:endParaRPr lang="hu-HU" altLang="hu-HU" sz="2400" b="1" i="1" dirty="0" smtClean="0"/>
          </a:p>
        </p:txBody>
      </p:sp>
      <p:pic>
        <p:nvPicPr>
          <p:cNvPr id="13315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377950"/>
            <a:ext cx="8820150" cy="548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107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altLang="hu-HU" sz="2400" dirty="0"/>
              <a:t>havi</a:t>
            </a:r>
            <a:r>
              <a:rPr lang="en-US" altLang="hu-HU" sz="2400" dirty="0"/>
              <a:t> </a:t>
            </a:r>
            <a:r>
              <a:rPr lang="hu-HU" altLang="hu-HU" sz="2400" dirty="0" smtClean="0"/>
              <a:t>Reál </a:t>
            </a:r>
            <a:r>
              <a:rPr lang="en-US" altLang="hu-HU" sz="2400" dirty="0" err="1" smtClean="0"/>
              <a:t>Effe</a:t>
            </a:r>
            <a:r>
              <a:rPr lang="hu-HU" altLang="hu-HU" sz="2400" dirty="0"/>
              <a:t>k</a:t>
            </a:r>
            <a:r>
              <a:rPr lang="en-US" altLang="hu-HU" sz="2400" dirty="0"/>
              <a:t>t</a:t>
            </a:r>
            <a:r>
              <a:rPr lang="hu-HU" altLang="hu-HU" sz="2400" dirty="0"/>
              <a:t>í</a:t>
            </a:r>
            <a:r>
              <a:rPr lang="en-US" altLang="hu-HU" sz="2400" dirty="0"/>
              <a:t>v </a:t>
            </a:r>
            <a:r>
              <a:rPr lang="hu-HU" altLang="hu-HU" sz="2400" dirty="0"/>
              <a:t>Árfolyam</a:t>
            </a:r>
            <a:r>
              <a:rPr lang="en-US" altLang="hu-HU" sz="2400" dirty="0" smtClean="0"/>
              <a:t>, </a:t>
            </a:r>
            <a:r>
              <a:rPr lang="en-US" altLang="hu-HU" sz="2400" dirty="0" smtClean="0"/>
              <a:t>HICP deflator, </a:t>
            </a:r>
            <a:br>
              <a:rPr lang="en-US" altLang="hu-HU" sz="2400" dirty="0" smtClean="0"/>
            </a:br>
            <a:r>
              <a:rPr lang="en-US" altLang="hu-HU" sz="2400" dirty="0" smtClean="0"/>
              <a:t>2005 = 100</a:t>
            </a:r>
            <a:r>
              <a:rPr lang="hu-HU" altLang="hu-HU" sz="2400" dirty="0" smtClean="0"/>
              <a:t> , </a:t>
            </a:r>
            <a:br>
              <a:rPr lang="hu-HU" altLang="hu-HU" sz="2400" dirty="0" smtClean="0"/>
            </a:br>
            <a:r>
              <a:rPr lang="en-US" altLang="hu-HU" sz="2400" b="1" i="1" dirty="0" smtClean="0"/>
              <a:t>Eurostat</a:t>
            </a:r>
            <a:r>
              <a:rPr lang="hu-HU" altLang="hu-HU" sz="2400" dirty="0" smtClean="0"/>
              <a:t> </a:t>
            </a:r>
          </a:p>
        </p:txBody>
      </p:sp>
      <p:pic>
        <p:nvPicPr>
          <p:cNvPr id="1433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628775"/>
            <a:ext cx="7921625" cy="492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595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hu-HU" sz="3200" dirty="0" smtClean="0"/>
              <a:t>Nominal Unit </a:t>
            </a:r>
            <a:r>
              <a:rPr lang="en-US" altLang="hu-HU" sz="3200" dirty="0" err="1" smtClean="0"/>
              <a:t>Labour</a:t>
            </a:r>
            <a:r>
              <a:rPr lang="en-US" altLang="hu-HU" sz="3200" dirty="0" smtClean="0"/>
              <a:t> Cost, 2005 = 1</a:t>
            </a:r>
            <a:r>
              <a:rPr lang="hu-HU" altLang="hu-HU" sz="3200" dirty="0" smtClean="0"/>
              <a:t>00 , </a:t>
            </a:r>
            <a:br>
              <a:rPr lang="hu-HU" altLang="hu-HU" sz="3200" dirty="0" smtClean="0"/>
            </a:br>
            <a:r>
              <a:rPr lang="en-US" altLang="hu-HU" sz="2800" b="1" i="1" dirty="0" smtClean="0"/>
              <a:t>DG-ECFIN Price and Cost Competitiveness</a:t>
            </a:r>
            <a:r>
              <a:rPr lang="hu-HU" altLang="hu-HU" sz="4800" dirty="0" smtClean="0"/>
              <a:t> </a:t>
            </a:r>
          </a:p>
        </p:txBody>
      </p:sp>
      <p:pic>
        <p:nvPicPr>
          <p:cNvPr id="1536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552575"/>
            <a:ext cx="8532812" cy="530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34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Galathe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Larissa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</TotalTime>
  <Words>152</Words>
  <Application>Microsoft Office PowerPoint</Application>
  <PresentationFormat>Diavetítés a képernyőre (4:3 oldalarány)</PresentationFormat>
  <Paragraphs>31</Paragraphs>
  <Slides>16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21" baseType="lpstr">
      <vt:lpstr>Calibri</vt:lpstr>
      <vt:lpstr>Cambria</vt:lpstr>
      <vt:lpstr>Wingdings</vt:lpstr>
      <vt:lpstr>Wingdings 2</vt:lpstr>
      <vt:lpstr>Galathea</vt:lpstr>
      <vt:lpstr>  A külső egyensúlytalanság növekedési hatása a balti államokban</vt:lpstr>
      <vt:lpstr>Balti növekedés és folyó fiz. mérleg hiány</vt:lpstr>
      <vt:lpstr>Tankönyvszerű költségvetési egyensúly</vt:lpstr>
      <vt:lpstr>Kibocsátási rés: Túlfűtött gazdaság</vt:lpstr>
      <vt:lpstr>A fundamentális hiba nyomai</vt:lpstr>
      <vt:lpstr>Eurózóna inflációjától való eltérés, százalékpont  Eurostat </vt:lpstr>
      <vt:lpstr>havi Nominális Effektív Árfolyam, 2005 = 100 ,   Eurostat</vt:lpstr>
      <vt:lpstr>havi Reál Effektív Árfolyam, HICP deflator,  2005 = 100 ,  Eurostat </vt:lpstr>
      <vt:lpstr>Nominal Unit Labour Cost, 2005 = 100 ,  DG-ECFIN Price and Cost Competitiveness </vt:lpstr>
      <vt:lpstr>Magyarázó modell: fordított B-S Effect</vt:lpstr>
      <vt:lpstr>A hipotézis tesztelése</vt:lpstr>
      <vt:lpstr>hipotézis</vt:lpstr>
      <vt:lpstr>módszertan</vt:lpstr>
      <vt:lpstr>Eredmény: REER (standardized Beta, significance      and adjusted R2)</vt:lpstr>
      <vt:lpstr>Eredmény: REER (standardized Beta, significance      and adjusted R2)</vt:lpstr>
      <vt:lpstr>Eredmény: NEER (standardized Beta, significance and adjusted R2)</vt:lpstr>
    </vt:vector>
  </TitlesOfParts>
  <Company>Budapesti Corvinus Egyetem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Macroeconomic populism</dc:title>
  <dc:creator>Kutasi Gábor</dc:creator>
  <cp:lastModifiedBy>Kutasi Gábor</cp:lastModifiedBy>
  <cp:revision>27</cp:revision>
  <dcterms:created xsi:type="dcterms:W3CDTF">2014-10-16T11:58:20Z</dcterms:created>
  <dcterms:modified xsi:type="dcterms:W3CDTF">2016-04-25T12:57:05Z</dcterms:modified>
</cp:coreProperties>
</file>