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312" r:id="rId3"/>
    <p:sldId id="313" r:id="rId4"/>
    <p:sldId id="258" r:id="rId5"/>
    <p:sldId id="311" r:id="rId6"/>
    <p:sldId id="341" r:id="rId7"/>
    <p:sldId id="345" r:id="rId8"/>
    <p:sldId id="268" r:id="rId9"/>
    <p:sldId id="265" r:id="rId10"/>
    <p:sldId id="270" r:id="rId11"/>
    <p:sldId id="273" r:id="rId12"/>
    <p:sldId id="348" r:id="rId13"/>
    <p:sldId id="355" r:id="rId14"/>
    <p:sldId id="356" r:id="rId15"/>
    <p:sldId id="316" r:id="rId16"/>
    <p:sldId id="332" r:id="rId17"/>
    <p:sldId id="336" r:id="rId18"/>
    <p:sldId id="337" r:id="rId19"/>
    <p:sldId id="335" r:id="rId20"/>
    <p:sldId id="384" r:id="rId21"/>
    <p:sldId id="385" r:id="rId22"/>
    <p:sldId id="387" r:id="rId23"/>
    <p:sldId id="317" r:id="rId24"/>
    <p:sldId id="319" r:id="rId25"/>
    <p:sldId id="318" r:id="rId26"/>
    <p:sldId id="321" r:id="rId27"/>
    <p:sldId id="323" r:id="rId28"/>
    <p:sldId id="331" r:id="rId29"/>
    <p:sldId id="388" r:id="rId30"/>
    <p:sldId id="330" r:id="rId31"/>
    <p:sldId id="395" r:id="rId32"/>
  </p:sldIdLst>
  <p:sldSz cx="9144000" cy="6858000" type="screen4x3"/>
  <p:notesSz cx="6864350" cy="99964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E6CF3E7-88D4-4C5F-B94D-F2ACD32822FD}">
          <p14:sldIdLst>
            <p14:sldId id="312"/>
            <p14:sldId id="313"/>
            <p14:sldId id="258"/>
          </p14:sldIdLst>
        </p14:section>
        <p14:section name="Névtelen szakasz" id="{F3F45B74-B2B1-4BF2-A19C-5E5392A3D102}">
          <p14:sldIdLst>
            <p14:sldId id="311"/>
            <p14:sldId id="341"/>
            <p14:sldId id="345"/>
            <p14:sldId id="268"/>
            <p14:sldId id="265"/>
            <p14:sldId id="270"/>
            <p14:sldId id="273"/>
            <p14:sldId id="348"/>
            <p14:sldId id="355"/>
            <p14:sldId id="356"/>
            <p14:sldId id="316"/>
            <p14:sldId id="332"/>
            <p14:sldId id="336"/>
            <p14:sldId id="337"/>
            <p14:sldId id="335"/>
            <p14:sldId id="384"/>
            <p14:sldId id="385"/>
            <p14:sldId id="387"/>
            <p14:sldId id="317"/>
            <p14:sldId id="319"/>
            <p14:sldId id="318"/>
            <p14:sldId id="321"/>
            <p14:sldId id="323"/>
            <p14:sldId id="331"/>
            <p14:sldId id="388"/>
            <p14:sldId id="330"/>
            <p14:sldId id="3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blath%20G&#225;bor\Documents\pendrive_G\pendrive\Halpern%20cikk\xls\Okt_nov\NOV_gros_net%20invest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49518810148731E-2"/>
          <c:y val="5.1400554097404488E-2"/>
          <c:w val="0.9081504811898513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Munka2!$Q$230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Munka2!$P$231:$P$234</c:f>
              <c:strCache>
                <c:ptCount val="4"/>
                <c:pt idx="0">
                  <c:v>CZ</c:v>
                </c:pt>
                <c:pt idx="1">
                  <c:v>HU</c:v>
                </c:pt>
                <c:pt idx="2">
                  <c:v>PL</c:v>
                </c:pt>
                <c:pt idx="3">
                  <c:v>SK</c:v>
                </c:pt>
              </c:strCache>
            </c:strRef>
          </c:cat>
          <c:val>
            <c:numRef>
              <c:f>Munka2!$Q$231:$Q$234</c:f>
              <c:numCache>
                <c:formatCode>0.0%</c:formatCode>
                <c:ptCount val="4"/>
                <c:pt idx="0">
                  <c:v>0.24636503688900632</c:v>
                </c:pt>
                <c:pt idx="1">
                  <c:v>0.20689294823167287</c:v>
                </c:pt>
                <c:pt idx="2">
                  <c:v>0.21171286086701052</c:v>
                </c:pt>
                <c:pt idx="3">
                  <c:v>0.20742031372871267</c:v>
                </c:pt>
              </c:numCache>
            </c:numRef>
          </c:val>
        </c:ser>
        <c:ser>
          <c:idx val="1"/>
          <c:order val="1"/>
          <c:tx>
            <c:strRef>
              <c:f>Munka2!$R$230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Munka2!$P$231:$P$234</c:f>
              <c:strCache>
                <c:ptCount val="4"/>
                <c:pt idx="0">
                  <c:v>CZ</c:v>
                </c:pt>
                <c:pt idx="1">
                  <c:v>HU</c:v>
                </c:pt>
                <c:pt idx="2">
                  <c:v>PL</c:v>
                </c:pt>
                <c:pt idx="3">
                  <c:v>SK</c:v>
                </c:pt>
              </c:strCache>
            </c:strRef>
          </c:cat>
          <c:val>
            <c:numRef>
              <c:f>Munka2!$R$231:$R$234</c:f>
              <c:numCache>
                <c:formatCode>0.0%</c:formatCode>
                <c:ptCount val="4"/>
                <c:pt idx="0">
                  <c:v>0.24547044485713079</c:v>
                </c:pt>
                <c:pt idx="1">
                  <c:v>0.1855714718385639</c:v>
                </c:pt>
                <c:pt idx="2">
                  <c:v>0.19859027167448476</c:v>
                </c:pt>
                <c:pt idx="3">
                  <c:v>0.21018568062713611</c:v>
                </c:pt>
              </c:numCache>
            </c:numRef>
          </c:val>
        </c:ser>
        <c:ser>
          <c:idx val="2"/>
          <c:order val="2"/>
          <c:tx>
            <c:strRef>
              <c:f>Munka2!$S$230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Munka2!$P$231:$P$234</c:f>
              <c:strCache>
                <c:ptCount val="4"/>
                <c:pt idx="0">
                  <c:v>CZ</c:v>
                </c:pt>
                <c:pt idx="1">
                  <c:v>HU</c:v>
                </c:pt>
                <c:pt idx="2">
                  <c:v>PL</c:v>
                </c:pt>
                <c:pt idx="3">
                  <c:v>SK</c:v>
                </c:pt>
              </c:strCache>
            </c:strRef>
          </c:cat>
          <c:val>
            <c:numRef>
              <c:f>Munka2!$S$231:$S$234</c:f>
              <c:numCache>
                <c:formatCode>0.0%</c:formatCode>
                <c:ptCount val="4"/>
                <c:pt idx="0">
                  <c:v>0.24130924273964463</c:v>
                </c:pt>
                <c:pt idx="1">
                  <c:v>0.17911927582842901</c:v>
                </c:pt>
                <c:pt idx="2">
                  <c:v>0.20200677037968703</c:v>
                </c:pt>
                <c:pt idx="3">
                  <c:v>0.23135156702162088</c:v>
                </c:pt>
              </c:numCache>
            </c:numRef>
          </c:val>
        </c:ser>
        <c:ser>
          <c:idx val="3"/>
          <c:order val="3"/>
          <c:tx>
            <c:strRef>
              <c:f>Munka2!$T$230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Munka2!$P$231:$P$234</c:f>
              <c:strCache>
                <c:ptCount val="4"/>
                <c:pt idx="0">
                  <c:v>CZ</c:v>
                </c:pt>
                <c:pt idx="1">
                  <c:v>HU</c:v>
                </c:pt>
                <c:pt idx="2">
                  <c:v>PL</c:v>
                </c:pt>
                <c:pt idx="3">
                  <c:v>SK</c:v>
                </c:pt>
              </c:strCache>
            </c:strRef>
          </c:cat>
          <c:val>
            <c:numRef>
              <c:f>Munka2!$T$231:$T$234</c:f>
              <c:numCache>
                <c:formatCode>0.0%</c:formatCode>
                <c:ptCount val="4"/>
                <c:pt idx="0">
                  <c:v>0.23087755718648773</c:v>
                </c:pt>
                <c:pt idx="1">
                  <c:v>0.17401514614018004</c:v>
                </c:pt>
                <c:pt idx="2">
                  <c:v>0.19145010891880457</c:v>
                </c:pt>
                <c:pt idx="3">
                  <c:v>0.20111069508532267</c:v>
                </c:pt>
              </c:numCache>
            </c:numRef>
          </c:val>
        </c:ser>
        <c:ser>
          <c:idx val="4"/>
          <c:order val="4"/>
          <c:tx>
            <c:strRef>
              <c:f>Munka2!$U$230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Munka2!$P$231:$P$234</c:f>
              <c:strCache>
                <c:ptCount val="4"/>
                <c:pt idx="0">
                  <c:v>CZ</c:v>
                </c:pt>
                <c:pt idx="1">
                  <c:v>HU</c:v>
                </c:pt>
                <c:pt idx="2">
                  <c:v>PL</c:v>
                </c:pt>
                <c:pt idx="3">
                  <c:v>SK</c:v>
                </c:pt>
              </c:strCache>
            </c:strRef>
          </c:cat>
          <c:val>
            <c:numRef>
              <c:f>Munka2!$U$231:$U$234</c:f>
              <c:numCache>
                <c:formatCode>0.0%</c:formatCode>
                <c:ptCount val="4"/>
                <c:pt idx="0">
                  <c:v>0.2207820147506864</c:v>
                </c:pt>
                <c:pt idx="1">
                  <c:v>0.16921227801741789</c:v>
                </c:pt>
                <c:pt idx="2">
                  <c:v>0.18210769983194883</c:v>
                </c:pt>
                <c:pt idx="3">
                  <c:v>0.18876957624717991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93216"/>
        <c:axId val="71994752"/>
      </c:barChart>
      <c:catAx>
        <c:axId val="719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994752"/>
        <c:crosses val="autoZero"/>
        <c:auto val="1"/>
        <c:lblAlgn val="ctr"/>
        <c:lblOffset val="100"/>
        <c:noMultiLvlLbl val="0"/>
      </c:catAx>
      <c:valAx>
        <c:axId val="71994752"/>
        <c:scaling>
          <c:orientation val="minMax"/>
          <c:max val="0.25"/>
          <c:min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199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648753280839893"/>
          <c:y val="3.1447579469233031E-2"/>
          <c:w val="0.48129024496937883"/>
          <c:h val="0.13154892096821227"/>
        </c:manualLayout>
      </c:layout>
      <c:overlay val="0"/>
    </c:legend>
    <c:plotVisOnly val="1"/>
    <c:dispBlanksAs val="gap"/>
    <c:showDLblsOverMax val="0"/>
  </c:chart>
  <c:spPr>
    <a:ln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0.38049</cdr:x>
      <cdr:y>0.41026</cdr:y>
    </cdr:from>
    <cdr:to>
      <cdr:x>0.52317</cdr:x>
      <cdr:y>0.71795</cdr:y>
    </cdr:to>
    <cdr:cxnSp macro="">
      <cdr:nvCxnSpPr>
        <cdr:cNvPr id="3" name="Egyenes összekötő nyíllal 2"/>
        <cdr:cNvCxnSpPr/>
      </cdr:nvCxnSpPr>
      <cdr:spPr>
        <a:xfrm xmlns:a="http://schemas.openxmlformats.org/drawingml/2006/main">
          <a:off x="1728192" y="1152128"/>
          <a:ext cx="648072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A508DC0-0EB8-46F9-8F2C-9D924F72B344}" type="datetimeFigureOut">
              <a:rPr lang="hu-HU" smtClean="0"/>
              <a:t>2013.11.26.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12B8B1E8-6442-4CB9-8E51-FB6EBF3077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00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449460A-319B-4607-8065-A254BDF24428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21B428E-6F44-42B3-A58C-6053A71B9FC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BB660-1C92-4FFC-9666-87095B7E0314}" type="slidenum">
              <a:rPr lang="pl-PL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4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08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36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endParaRPr lang="pl-PL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D6727A-FFEC-4E60-BADD-5244C6C76F6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773238"/>
            <a:ext cx="7772400" cy="1736725"/>
          </a:xfrm>
        </p:spPr>
        <p:txBody>
          <a:bodyPr anchor="b" anchorCtr="1"/>
          <a:lstStyle>
            <a:lvl1pPr>
              <a:defRPr sz="5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l-PL"/>
          </a:p>
        </p:txBody>
      </p:sp>
      <p:pic>
        <p:nvPicPr>
          <p:cNvPr id="113674" name="Obraz 1" descr="C:\Users\czerwonka\AppData\Local\Microsoft\Windows\Temporary Internet Files\Content.Word\FP7-gen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260350"/>
            <a:ext cx="863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5" name="Obraz 2" descr="flag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9540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Obraz 8" descr="GRINCOH LOGO_subtitl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60350"/>
            <a:ext cx="39338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2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13BC-DA6F-4D2B-9DA9-6E2D30D6EDE1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2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9F68-D4C3-4ED2-90E8-980078949021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AEDD-08D3-4D60-858F-1FB5CA316EE8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55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273E3-67B5-47E9-A67A-8D099229A932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1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D077-0836-4A05-BC3E-1AB6B77CB28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461DC-461A-481D-A56A-E28F8CEE71F6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70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A69B-89C1-4921-84DF-9C3F0853146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7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818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FD311-6B78-4C21-8FA2-794972E03577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82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3F80-5ED5-4C19-8675-B5394F5D658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9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0434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0434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Budapest, 20-21 June 2013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0000"/>
                </a:solidFill>
              </a:rPr>
              <a:t>Name of the institution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A59A1-F68C-458B-A296-85663BC1501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8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7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3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3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2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81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5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78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C469-E8F8-4A91-A293-33FC418C553B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3EFB-2905-4351-98C1-5D1E2E0928B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71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 err="1">
                <a:solidFill>
                  <a:srgbClr val="000000"/>
                </a:solidFill>
              </a:rPr>
              <a:t>Budapest</a:t>
            </a:r>
            <a:r>
              <a:rPr lang="pl-PL" dirty="0">
                <a:solidFill>
                  <a:srgbClr val="000000"/>
                </a:solidFill>
              </a:rPr>
              <a:t>, 20-21 </a:t>
            </a:r>
            <a:r>
              <a:rPr lang="pl-PL" dirty="0" err="1">
                <a:solidFill>
                  <a:srgbClr val="000000"/>
                </a:solidFill>
              </a:rPr>
              <a:t>June</a:t>
            </a:r>
            <a:r>
              <a:rPr lang="pl-PL" dirty="0">
                <a:solidFill>
                  <a:srgbClr val="000000"/>
                </a:solidFill>
              </a:rPr>
              <a:t> 2013</a:t>
            </a: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 err="1">
                <a:solidFill>
                  <a:srgbClr val="000000"/>
                </a:solidFill>
              </a:rPr>
              <a:t>Name</a:t>
            </a:r>
            <a:r>
              <a:rPr lang="pl-PL" dirty="0">
                <a:solidFill>
                  <a:srgbClr val="000000"/>
                </a:solidFill>
              </a:rPr>
              <a:t> of </a:t>
            </a:r>
            <a:r>
              <a:rPr lang="pl-PL" dirty="0" err="1">
                <a:solidFill>
                  <a:srgbClr val="000000"/>
                </a:solidFill>
              </a:rPr>
              <a:t>the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institution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The research</a:t>
            </a:r>
            <a:r>
              <a:rPr lang="pl-PL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latin typeface="Tahoma" pitchFamily="34" charset="0"/>
              </a:rPr>
              <a:t>funded</a:t>
            </a:r>
            <a:r>
              <a:rPr lang="pl-PL" dirty="0" smtClean="0">
                <a:solidFill>
                  <a:srgbClr val="000000"/>
                </a:solidFill>
                <a:latin typeface="Tahoma" pitchFamily="34" charset="0"/>
              </a:rPr>
              <a:t>  by UE under FP7</a:t>
            </a:r>
            <a:endParaRPr lang="pl-PL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12650" name="Obraz 1" descr="C:\Users\czerwonka\AppData\Local\Microsoft\Windows\Temporary Internet Files\Content.Word\FP7-gen-RGB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260350"/>
            <a:ext cx="863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Obraz 2" descr="flaga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260350"/>
            <a:ext cx="9540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2" name="Obraz 8" descr="GRINCOH LOGO_subtitl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513" y="260350"/>
            <a:ext cx="39338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96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16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nterprise/newsroom/cf/_getdocument.cfm?doc_id=706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00392" cy="144015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3000"/>
              </a:spcAft>
            </a:pPr>
            <a:r>
              <a:rPr lang="hu-HU" sz="2800" dirty="0" smtClean="0"/>
              <a:t>Exportárszintek, fajlagos bérköltség-szintek és exportteljesítmény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800" dirty="0" smtClean="0"/>
              <a:t>A hazai exporttöbblet és kísérőjelenségei </a:t>
            </a:r>
            <a:br>
              <a:rPr lang="hu-HU" sz="2800" dirty="0" smtClean="0"/>
            </a:br>
            <a:r>
              <a:rPr lang="hu-HU" sz="2800" dirty="0" smtClean="0"/>
              <a:t>(egy mellékhatás mellékhatásai)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1752600"/>
          </a:xfrm>
        </p:spPr>
        <p:txBody>
          <a:bodyPr/>
          <a:lstStyle/>
          <a:p>
            <a:r>
              <a:rPr lang="hu-HU" sz="2800" dirty="0" smtClean="0">
                <a:solidFill>
                  <a:schemeClr val="tx1"/>
                </a:solidFill>
              </a:rPr>
              <a:t>Oblath Gábor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MTA KRTK KTI és ELTE TÁTK Közgazdaságtudományi Tanszék</a:t>
            </a:r>
            <a:endParaRPr lang="hu-HU" sz="2800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1691" y="441538"/>
            <a:ext cx="3295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Gáspár Pál Emlékalapítvány</a:t>
            </a:r>
          </a:p>
          <a:p>
            <a:r>
              <a:rPr lang="hu-HU" dirty="0" smtClean="0"/>
              <a:t>Konferenciájára készített előadás </a:t>
            </a:r>
          </a:p>
          <a:p>
            <a:r>
              <a:rPr lang="hu-HU" dirty="0" smtClean="0"/>
              <a:t>2012. november 21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72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Feldolgozóipari </a:t>
            </a:r>
            <a:r>
              <a:rPr lang="en-US" sz="2800" dirty="0" smtClean="0"/>
              <a:t>ULC</a:t>
            </a:r>
            <a:r>
              <a:rPr lang="hu-HU" sz="2800" dirty="0" smtClean="0"/>
              <a:t>: </a:t>
            </a:r>
            <a:r>
              <a:rPr lang="en-US" sz="2800" dirty="0" smtClean="0"/>
              <a:t> </a:t>
            </a:r>
            <a:r>
              <a:rPr lang="en-US" sz="2800" dirty="0" err="1" smtClean="0"/>
              <a:t>relat</a:t>
            </a:r>
            <a:r>
              <a:rPr lang="hu-HU" sz="2800" dirty="0" smtClean="0"/>
              <a:t>ív változások </a:t>
            </a:r>
            <a:r>
              <a:rPr lang="en-US" sz="2800" dirty="0" smtClean="0"/>
              <a:t>(</a:t>
            </a:r>
            <a:r>
              <a:rPr lang="hu-HU" sz="2800" dirty="0" smtClean="0"/>
              <a:t>1997=1; bal oldal</a:t>
            </a:r>
            <a:r>
              <a:rPr lang="en-US" sz="2800" dirty="0" smtClean="0"/>
              <a:t>) </a:t>
            </a:r>
            <a:r>
              <a:rPr lang="hu-HU" sz="2800" dirty="0" smtClean="0"/>
              <a:t>és relatív szintek </a:t>
            </a:r>
            <a:r>
              <a:rPr lang="en-US" sz="2800" dirty="0" smtClean="0"/>
              <a:t>(</a:t>
            </a:r>
            <a:r>
              <a:rPr lang="hu-HU" sz="2800" dirty="0" smtClean="0"/>
              <a:t>jobb oldal – két megközelítés) Németországhoz viszonyítva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38600" cy="24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96159" cy="21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596159" cy="21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5536" y="48197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own calculations based on the real exchange rate index database of DG </a:t>
            </a:r>
            <a:r>
              <a:rPr lang="en-US" sz="1200" dirty="0" smtClean="0"/>
              <a:t>ECFIN</a:t>
            </a:r>
            <a:r>
              <a:rPr lang="hu-HU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the European Commission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60032" y="5805303"/>
            <a:ext cx="19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own </a:t>
            </a:r>
            <a:r>
              <a:rPr lang="en-US" sz="1400" dirty="0" smtClean="0"/>
              <a:t>calculations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63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Két konkrét eredmény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négy ország UV szintjeit konvergencia (szintbeli közeledés) jellemzi a Németországba irányuló kivitelben</a:t>
            </a:r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lang="hu-HU" sz="2800" dirty="0" smtClean="0"/>
              <a:t>z UV emelkedése alacsonyabb exportvolumen emelkedéssel társult (az </a:t>
            </a:r>
            <a:r>
              <a:rPr lang="en-US" sz="2800" dirty="0" smtClean="0"/>
              <a:t>UV </a:t>
            </a:r>
            <a:r>
              <a:rPr lang="hu-HU" sz="2800" dirty="0" smtClean="0"/>
              <a:t>közelebb áll az árhoz, mint a minőséghez)</a:t>
            </a:r>
          </a:p>
          <a:p>
            <a:pPr marL="0" indent="0">
              <a:buNone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766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szintek értelmezéséhez kötődő nehézség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Többféle mutató létezik a szintek mérésére</a:t>
            </a:r>
          </a:p>
          <a:p>
            <a:pPr lvl="1"/>
            <a:r>
              <a:rPr lang="hu-HU" dirty="0" smtClean="0"/>
              <a:t>Külker ár: export vagy import oldal</a:t>
            </a:r>
          </a:p>
          <a:p>
            <a:pPr lvl="1"/>
            <a:r>
              <a:rPr lang="hu-HU" dirty="0" smtClean="0"/>
              <a:t>Fajlagos bérköltség</a:t>
            </a:r>
          </a:p>
          <a:p>
            <a:pPr lvl="2"/>
            <a:r>
              <a:rPr lang="hu-HU" dirty="0" smtClean="0"/>
              <a:t>A hozzáadott érték volumene: dupla vagy </a:t>
            </a:r>
            <a:r>
              <a:rPr lang="hu-HU" dirty="0" err="1" smtClean="0"/>
              <a:t>szipmla</a:t>
            </a:r>
            <a:r>
              <a:rPr lang="hu-HU" dirty="0" smtClean="0"/>
              <a:t> </a:t>
            </a:r>
            <a:r>
              <a:rPr lang="hu-HU" dirty="0" err="1" smtClean="0"/>
              <a:t>deflálás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Közgazdasági ítélet szükséges a mutatók közötti szelekcióhoz (nehéz kérdések)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2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Összegzés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8496944" cy="5112568"/>
          </a:xfrm>
        </p:spPr>
        <p:txBody>
          <a:bodyPr>
            <a:normAutofit/>
          </a:bodyPr>
          <a:lstStyle/>
          <a:p>
            <a:r>
              <a:rPr lang="hu-HU" dirty="0" smtClean="0"/>
              <a:t>A szintek elemzésére támaszkodó módszer alkalmas a külkereskedelmi teljesítmények hátterének összehasonlítására</a:t>
            </a:r>
          </a:p>
          <a:p>
            <a:r>
              <a:rPr lang="hu-HU" dirty="0" smtClean="0"/>
              <a:t>Egybevág a PWT „új generációjának” szemléletével (</a:t>
            </a:r>
            <a:r>
              <a:rPr lang="en-US" sz="2800" dirty="0" err="1" smtClean="0"/>
              <a:t>Feenstra</a:t>
            </a:r>
            <a:r>
              <a:rPr lang="en-US" dirty="0" smtClean="0"/>
              <a:t> </a:t>
            </a:r>
            <a:r>
              <a:rPr lang="en-US" dirty="0"/>
              <a:t>et. al.</a:t>
            </a:r>
            <a:r>
              <a:rPr lang="hu-HU" dirty="0"/>
              <a:t>, 2012</a:t>
            </a:r>
            <a:r>
              <a:rPr lang="en-US" sz="2400" dirty="0"/>
              <a:t>)</a:t>
            </a:r>
            <a:endParaRPr lang="hu-HU" sz="2400" dirty="0"/>
          </a:p>
          <a:p>
            <a:pPr lvl="1"/>
            <a:r>
              <a:rPr lang="hu-HU" sz="2400" dirty="0" smtClean="0"/>
              <a:t>A legfontosabb </a:t>
            </a:r>
            <a:r>
              <a:rPr lang="en-US" sz="2400" dirty="0" smtClean="0"/>
              <a:t>in</a:t>
            </a:r>
            <a:r>
              <a:rPr lang="hu-HU" sz="2400" dirty="0" smtClean="0"/>
              <a:t>n</a:t>
            </a:r>
            <a:r>
              <a:rPr lang="en-US" sz="2400" dirty="0" err="1" smtClean="0"/>
              <a:t>ov</a:t>
            </a:r>
            <a:r>
              <a:rPr lang="hu-HU" sz="2400" dirty="0" err="1" smtClean="0"/>
              <a:t>ációk</a:t>
            </a:r>
            <a:r>
              <a:rPr lang="hu-HU" sz="2400" dirty="0" smtClean="0"/>
              <a:t>:</a:t>
            </a:r>
          </a:p>
          <a:p>
            <a:pPr lvl="2"/>
            <a:r>
              <a:rPr lang="en-US" dirty="0" smtClean="0"/>
              <a:t> </a:t>
            </a:r>
            <a:r>
              <a:rPr lang="hu-HU" sz="2000" dirty="0"/>
              <a:t>Külkereskedelmi árszintek </a:t>
            </a:r>
            <a:r>
              <a:rPr lang="hu-HU" sz="2000" dirty="0" smtClean="0"/>
              <a:t>bevonása</a:t>
            </a:r>
          </a:p>
          <a:p>
            <a:pPr lvl="2"/>
            <a:r>
              <a:rPr lang="hu-HU" sz="2000" dirty="0"/>
              <a:t>Termelési oldali </a:t>
            </a:r>
            <a:r>
              <a:rPr lang="hu-HU" sz="2000" dirty="0" smtClean="0"/>
              <a:t>volumen-összehasonlítások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446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Második rész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 hazai exporttöbblet háttere és kísérőjelenségei (egy </a:t>
            </a:r>
            <a:r>
              <a:rPr lang="hu-HU" dirty="0" smtClean="0"/>
              <a:t>mellékhatás mellékhatásai)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04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Egyidejű  folyamatok 2009 óta Magyarországon – és a hozzájuk kapcsolódó értelmezések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Jelentős/növekvő exporttöbblet (Nagyon JÓ)</a:t>
            </a:r>
          </a:p>
          <a:p>
            <a:r>
              <a:rPr lang="hu-HU" sz="2800" dirty="0" smtClean="0"/>
              <a:t>Tőkekiáramlás (ROSSZ)</a:t>
            </a:r>
          </a:p>
          <a:p>
            <a:r>
              <a:rPr lang="hu-HU" sz="2800" dirty="0" smtClean="0"/>
              <a:t>Adósságleépülés (JÓ)</a:t>
            </a:r>
          </a:p>
          <a:p>
            <a:r>
              <a:rPr lang="hu-HU" sz="2800" dirty="0" smtClean="0"/>
              <a:t>Belföldi felhasználás, </a:t>
            </a:r>
            <a:r>
              <a:rPr lang="hu-HU" sz="2800" i="1" dirty="0" smtClean="0"/>
              <a:t>különösen</a:t>
            </a:r>
            <a:r>
              <a:rPr lang="hu-HU" sz="2800" dirty="0" smtClean="0"/>
              <a:t> beruházás-visszaesés (Nagyon ROSSZ) </a:t>
            </a:r>
          </a:p>
          <a:p>
            <a:r>
              <a:rPr lang="hu-HU" sz="2800" dirty="0" smtClean="0"/>
              <a:t>Megtakarítás-emelkedés (Inkább JÓ)</a:t>
            </a:r>
          </a:p>
          <a:p>
            <a:r>
              <a:rPr lang="hu-HU" sz="2800" dirty="0" smtClean="0"/>
              <a:t>Gazdaságpolitika (?)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8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gazdaságpolitika </a:t>
            </a:r>
            <a:r>
              <a:rPr lang="hu-HU" dirty="0" smtClean="0"/>
              <a:t>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 smtClean="0"/>
              <a:t>Hivatalos </a:t>
            </a:r>
            <a:r>
              <a:rPr lang="hu-HU" dirty="0"/>
              <a:t>értelmezés: </a:t>
            </a:r>
          </a:p>
          <a:p>
            <a:pPr lvl="2"/>
            <a:r>
              <a:rPr lang="hu-HU" dirty="0"/>
              <a:t>Nagyon jó: növekvő exporttöbblet,  csökkenő külső adósság</a:t>
            </a:r>
          </a:p>
          <a:p>
            <a:pPr lvl="2"/>
            <a:r>
              <a:rPr lang="hu-HU" dirty="0"/>
              <a:t>Nem jó: tőkekiáramlás</a:t>
            </a:r>
          </a:p>
          <a:p>
            <a:pPr lvl="1"/>
            <a:r>
              <a:rPr lang="hu-HU" dirty="0"/>
              <a:t>Alternatív értelmezés: </a:t>
            </a:r>
          </a:p>
          <a:p>
            <a:pPr lvl="2"/>
            <a:r>
              <a:rPr lang="hu-HU" dirty="0"/>
              <a:t>fogyasztást és a beruházásokat visszafogó </a:t>
            </a:r>
            <a:r>
              <a:rPr lang="hu-HU" dirty="0" smtClean="0"/>
              <a:t>gazdaságpolitika okozza az exporttöbbletet,  </a:t>
            </a:r>
            <a:r>
              <a:rPr lang="hu-HU" b="1" i="1" dirty="0" smtClean="0"/>
              <a:t>de:</a:t>
            </a:r>
          </a:p>
          <a:p>
            <a:pPr lvl="2"/>
            <a:r>
              <a:rPr lang="hu-HU" dirty="0"/>
              <a:t>Nem jó: </a:t>
            </a:r>
            <a:r>
              <a:rPr lang="hu-HU" dirty="0" smtClean="0"/>
              <a:t>tőkekiáramlás</a:t>
            </a:r>
          </a:p>
          <a:p>
            <a:pPr lvl="2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34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felsorolt jelenségek kapcsolata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Mérlegösszefüggések</a:t>
            </a:r>
          </a:p>
          <a:p>
            <a:pPr lvl="1"/>
            <a:r>
              <a:rPr lang="hu-HU" dirty="0" smtClean="0"/>
              <a:t>Pl. adósságleépülés = tőkekiáramlás</a:t>
            </a:r>
          </a:p>
          <a:p>
            <a:pPr lvl="1"/>
            <a:r>
              <a:rPr lang="hu-HU" dirty="0" smtClean="0"/>
              <a:t>Pl. exporttöbblet = kb. tőkekiáramlás</a:t>
            </a:r>
          </a:p>
          <a:p>
            <a:r>
              <a:rPr lang="hu-HU" dirty="0" smtClean="0"/>
              <a:t>Oksági összefüggések 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49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Hogyan vezet az adósságleépülés + a fogyasztást/beruházást csökkentő gazdaságpolitika nagy/növekvő exporttöbblethez és tőkekiáramláshoz?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2" y="1700808"/>
            <a:ext cx="827047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>
            <a:off x="2411760" y="2132856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4067944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4067944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067944" y="3429000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211960" y="4869160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8028384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8028384" y="24928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85875"/>
            <a:ext cx="4538662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064000"/>
            <a:ext cx="4606925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4064000"/>
            <a:ext cx="4578350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Szövegdoboz 2"/>
          <p:cNvSpPr txBox="1">
            <a:spLocks noChangeArrowheads="1"/>
          </p:cNvSpPr>
          <p:nvPr/>
        </p:nvSpPr>
        <p:spPr bwMode="auto">
          <a:xfrm>
            <a:off x="878783" y="270212"/>
            <a:ext cx="7753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hu-HU" sz="2000" dirty="0" smtClean="0"/>
              <a:t>A </a:t>
            </a:r>
            <a:r>
              <a:rPr lang="hu-HU" altLang="hu-HU" sz="2000" b="1" dirty="0" smtClean="0"/>
              <a:t>HATÁS</a:t>
            </a:r>
            <a:r>
              <a:rPr lang="hu-HU" altLang="hu-HU" sz="2000" dirty="0" smtClean="0"/>
              <a:t> (és következmény)</a:t>
            </a:r>
          </a:p>
          <a:p>
            <a:pPr algn="ctr"/>
            <a:r>
              <a:rPr lang="hu-HU" altLang="hu-HU" sz="2000" dirty="0" smtClean="0"/>
              <a:t>Magyarország GDP-arányos bruttó és nettó külföldi kötelezettség-, illetve</a:t>
            </a:r>
          </a:p>
          <a:p>
            <a:pPr algn="ctr"/>
            <a:r>
              <a:rPr lang="hu-HU" altLang="hu-HU" sz="2000" dirty="0" smtClean="0"/>
              <a:t>adósságállománya </a:t>
            </a:r>
            <a:r>
              <a:rPr lang="hu-HU" altLang="hu-HU" sz="2000" dirty="0"/>
              <a:t>(kétféleképpen számítva)   </a:t>
            </a:r>
          </a:p>
        </p:txBody>
      </p:sp>
    </p:spTree>
    <p:extLst>
      <p:ext uri="{BB962C8B-B14F-4D97-AF65-F5344CB8AC3E}">
        <p14:creationId xmlns:p14="http://schemas.microsoft.com/office/powerpoint/2010/main" val="6086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Két témakör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Két téma két megközelítés; közös rész: külgazdasági, ill. exportteljesítmény</a:t>
            </a:r>
          </a:p>
          <a:p>
            <a:r>
              <a:rPr lang="hu-HU" dirty="0" smtClean="0"/>
              <a:t>Első rész: egy közelmúltban, társszerzőkkel készített tanulmány egyes eredményei (a szintek jelentősége) </a:t>
            </a:r>
          </a:p>
          <a:p>
            <a:r>
              <a:rPr lang="hu-HU" dirty="0" smtClean="0"/>
              <a:t>Második rész: a kimagasló hazai exporttöbbletről</a:t>
            </a:r>
          </a:p>
          <a:p>
            <a:pPr lvl="1"/>
            <a:r>
              <a:rPr lang="hu-HU" dirty="0" smtClean="0"/>
              <a:t>„Jó” exporttöbblet és „rossz” tőkekiáramlás?</a:t>
            </a:r>
          </a:p>
          <a:p>
            <a:pPr lvl="1"/>
            <a:r>
              <a:rPr lang="hu-HU" dirty="0" smtClean="0"/>
              <a:t>A jelzők értelmetlenek: a kettő kb. ugyanaz, kétféle oldalról </a:t>
            </a:r>
          </a:p>
          <a:p>
            <a:pPr lvl="2"/>
            <a:r>
              <a:rPr lang="hu-HU" dirty="0" smtClean="0"/>
              <a:t>A „rossz” tőkekiáramlás  „jó” következménye: a hazai külső adósság/GDP csökken</a:t>
            </a:r>
          </a:p>
          <a:p>
            <a:pPr lvl="2"/>
            <a:r>
              <a:rPr lang="hu-HU" dirty="0" smtClean="0"/>
              <a:t>A „jó” exporttöbblet „rossz” belföldi háttere: a belföldi felhasználás , különösen a beruházások zuhanása. </a:t>
            </a:r>
          </a:p>
          <a:p>
            <a:r>
              <a:rPr lang="hu-HU" dirty="0" smtClean="0"/>
              <a:t>Összegzés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A GDP-arányos bruttó és nettó külföldi adósság a visegrádi </a:t>
            </a:r>
            <a:r>
              <a:rPr lang="hu-HU" sz="3200" dirty="0" smtClean="0"/>
              <a:t>országokban (tulajdonosi hitelekkel)</a:t>
            </a:r>
            <a:endParaRPr lang="hu-HU" sz="3200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" y="2276873"/>
            <a:ext cx="4503648" cy="270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59" y="2276872"/>
            <a:ext cx="4484298" cy="269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6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 smtClean="0"/>
              <a:t>A GDP-arányos bruttó külső magánadósság összetevői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800"/>
            <a:ext cx="6413500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9616" y="5633414"/>
            <a:ext cx="8920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 pénzintézeti külső adósság járult főként hozzá a magánadósság növekedéséhez, majd  csökkenéséhez</a:t>
            </a:r>
          </a:p>
          <a:p>
            <a:r>
              <a:rPr lang="hu-HU" sz="1600" dirty="0" smtClean="0"/>
              <a:t>Hitelszűke, nettó törlesztés -&gt; csökkenő fogyasztás és beruházás -&gt; javuló NX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52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GDP </a:t>
            </a:r>
            <a:r>
              <a:rPr lang="hu-HU" sz="2800" dirty="0"/>
              <a:t>arányos nettó export az EU tagországaiban, </a:t>
            </a:r>
            <a:r>
              <a:rPr lang="hu-HU" sz="2800" dirty="0" smtClean="0"/>
              <a:t>és az </a:t>
            </a:r>
            <a:r>
              <a:rPr lang="hu-HU" sz="2800" dirty="0"/>
              <a:t>EU27 (súlyozatlan) átlaga 2012-ben 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84076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6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GDP-arányos nettó export a visegrádi országokban 2005 és 2012 közözött (százalékban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256584" cy="325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alakult ki a jelentős exporttöbblet?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A nettó export GDP-hez viszonyított arányát </a:t>
                </a:r>
                <a:r>
                  <a:rPr lang="hu-HU" dirty="0" smtClean="0"/>
                  <a:t>a </a:t>
                </a:r>
                <a:r>
                  <a:rPr lang="hu-HU" dirty="0"/>
                  <a:t>folyó áron mért export emelkedése, az import csökkenése és a GDP összehúzódása egyaránt növelheti</a:t>
                </a:r>
                <a:r>
                  <a:rPr lang="hu-HU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𝑛𝑥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hu-H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𝑛𝑥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𝑡</m:t>
                        </m:r>
                        <m:r>
                          <a:rPr lang="hu-HU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hu-HU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i="1">
                                <a:latin typeface="Cambria Math"/>
                              </a:rPr>
                              <m:t>𝑑𝑋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hu-HU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i="1">
                                <a:latin typeface="Cambria Math"/>
                              </a:rPr>
                              <m:t>𝑑𝑀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𝑛𝑥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𝑡</m:t>
                        </m:r>
                        <m:r>
                          <a:rPr lang="hu-HU" i="1">
                            <a:latin typeface="Cambria Math"/>
                          </a:rPr>
                          <m:t>−1</m:t>
                        </m:r>
                      </m:sub>
                    </m:sSub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hu-HU" i="1">
                            <a:latin typeface="Cambria Math"/>
                          </a:rPr>
                          <m:t>1+</m:t>
                        </m:r>
                        <m:r>
                          <a:rPr lang="hu-HU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folyó áron mért, GDP arányos nettó export változása és összetevői 2006 és 2008, illetve 2009 és 2012 között (százalékpontban)</a:t>
            </a:r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3468"/>
            <a:ext cx="4038600" cy="259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9888"/>
            <a:ext cx="4038600" cy="264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GDP-arányos nettó export változása 2008 és 2012 között </a:t>
            </a:r>
            <a:r>
              <a:rPr lang="hu-HU" sz="2800" dirty="0" smtClean="0"/>
              <a:t>az </a:t>
            </a:r>
            <a:r>
              <a:rPr lang="hu-HU" sz="2800" dirty="0"/>
              <a:t>EU tagországaiban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b="0" dirty="0" smtClean="0"/>
              <a:t>Független változó: 2008</a:t>
            </a:r>
            <a:r>
              <a:rPr lang="hu-HU" b="0" dirty="0"/>
              <a:t>. évi nettó </a:t>
            </a:r>
            <a:r>
              <a:rPr lang="hu-HU" b="0" dirty="0" smtClean="0"/>
              <a:t>export</a:t>
            </a:r>
            <a:endParaRPr lang="hu-HU" b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b="0" dirty="0" smtClean="0"/>
              <a:t>Független változó: 2008</a:t>
            </a:r>
            <a:r>
              <a:rPr lang="hu-HU" b="0" dirty="0"/>
              <a:t>. évi nettó külföldi kötelezettségráta</a:t>
            </a:r>
          </a:p>
        </p:txBody>
      </p:sp>
      <p:pic>
        <p:nvPicPr>
          <p:cNvPr id="7" name="Tartalom helye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580803" cy="242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17" y="2924944"/>
            <a:ext cx="4580803" cy="242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4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9486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Belföldi háttér: nettó export és bruttó beruházás (nemzetgazdaság)</a:t>
            </a:r>
            <a:endParaRPr lang="hu-H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55427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007386"/>
              </p:ext>
            </p:extLst>
          </p:nvPr>
        </p:nvGraphicFramePr>
        <p:xfrm>
          <a:off x="2339752" y="3861048"/>
          <a:ext cx="45420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4860032" y="108409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NX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09450" y="41777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BF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3779912" y="126876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 </a:t>
            </a:r>
            <a:r>
              <a:rPr lang="hu-HU" sz="3200" b="1" i="1" dirty="0" smtClean="0"/>
              <a:t>magánszektor</a:t>
            </a:r>
            <a:r>
              <a:rPr lang="hu-HU" sz="3200" dirty="0" smtClean="0"/>
              <a:t> bruttó és nettó beruházása</a:t>
            </a:r>
            <a:endParaRPr lang="hu-H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7512"/>
            <a:ext cx="4351763" cy="261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65" y="2132856"/>
            <a:ext cx="4351763" cy="261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2843808" y="1052736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5724128" y="1052736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belföldi felhasználás (BF) és a nettó export (NX) hozzájárulása a GDP átlagos évi növekedéséhez a visegrádi országokban 2006-és 2008, illetve 2009 és 2012 között (százalékpont, illetve százalékos változás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624736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2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65304"/>
            <a:ext cx="5840288" cy="54029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Institute of Economics, Centre for Economic and Regional Studies of the Hungarian Academy of </a:t>
            </a:r>
            <a:r>
              <a:rPr lang="en-US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Sciences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2400" cy="1736725"/>
          </a:xfrm>
        </p:spPr>
        <p:txBody>
          <a:bodyPr/>
          <a:lstStyle/>
          <a:p>
            <a:r>
              <a:rPr lang="hu-HU" sz="3200" dirty="0" smtClean="0">
                <a:effectLst/>
                <a:ea typeface="Calibri"/>
                <a:cs typeface="Times New Roman"/>
              </a:rPr>
              <a:t>I. </a:t>
            </a:r>
            <a:r>
              <a:rPr lang="en-US" sz="3200" dirty="0" smtClean="0">
                <a:effectLst/>
                <a:ea typeface="Calibri"/>
                <a:cs typeface="Times New Roman"/>
              </a:rPr>
              <a:t>Unit </a:t>
            </a:r>
            <a:r>
              <a:rPr lang="en-US" sz="3200" dirty="0">
                <a:effectLst/>
                <a:ea typeface="Calibri"/>
                <a:cs typeface="Times New Roman"/>
              </a:rPr>
              <a:t>Values, Unit Labor Costs and Trade Performance in Four Central European </a:t>
            </a:r>
            <a:r>
              <a:rPr lang="en-US" sz="3200" dirty="0" smtClean="0">
                <a:effectLst/>
                <a:ea typeface="Calibri"/>
                <a:cs typeface="Times New Roman"/>
              </a:rPr>
              <a:t>Countries</a:t>
            </a:r>
            <a:r>
              <a:rPr lang="hu-HU" sz="3200" dirty="0" smtClean="0">
                <a:effectLst/>
                <a:ea typeface="Calibri"/>
                <a:cs typeface="Times New Roman"/>
              </a:rPr>
              <a:t/>
            </a:r>
            <a:br>
              <a:rPr lang="hu-HU" sz="3200" dirty="0" smtClean="0">
                <a:effectLst/>
                <a:ea typeface="Calibri"/>
                <a:cs typeface="Times New Roman"/>
              </a:rPr>
            </a:br>
            <a:r>
              <a:rPr lang="hu-HU" sz="2400" dirty="0" smtClean="0">
                <a:effectLst/>
                <a:ea typeface="Calibri"/>
                <a:cs typeface="Times New Roman"/>
              </a:rPr>
              <a:t>Egységértékek, fajlagos bérköltségek, és külkereskedelmi teljesítmény négy közép-kelet-európai országban</a:t>
            </a:r>
            <a:endParaRPr lang="pl-PL" sz="2400" b="1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005064"/>
            <a:ext cx="7992888" cy="1872208"/>
          </a:xfrm>
        </p:spPr>
        <p:txBody>
          <a:bodyPr/>
          <a:lstStyle/>
          <a:p>
            <a:r>
              <a:rPr lang="en-US" sz="2000" dirty="0" err="1">
                <a:effectLst/>
                <a:ea typeface="Calibri"/>
                <a:cs typeface="Times New Roman"/>
              </a:rPr>
              <a:t>Gábor</a:t>
            </a:r>
            <a:r>
              <a:rPr lang="en-US" sz="2000" dirty="0">
                <a:effectLst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ea typeface="Calibri"/>
                <a:cs typeface="Times New Roman"/>
              </a:rPr>
              <a:t>Békés</a:t>
            </a:r>
            <a:r>
              <a:rPr lang="en-US" sz="2000" dirty="0">
                <a:effectLst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ea typeface="Calibri"/>
                <a:cs typeface="Times New Roman"/>
              </a:rPr>
              <a:t>Balázs</a:t>
            </a:r>
            <a:r>
              <a:rPr lang="en-US" sz="2000" dirty="0">
                <a:effectLst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ea typeface="Calibri"/>
                <a:cs typeface="Times New Roman"/>
              </a:rPr>
              <a:t>Muraközy</a:t>
            </a:r>
            <a:r>
              <a:rPr lang="en-US" sz="2000" dirty="0">
                <a:effectLst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ea typeface="Calibri"/>
                <a:cs typeface="Times New Roman"/>
              </a:rPr>
              <a:t>Zsuzsa</a:t>
            </a:r>
            <a:r>
              <a:rPr lang="en-US" sz="2000" dirty="0">
                <a:effectLst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ea typeface="Calibri"/>
                <a:cs typeface="Times New Roman"/>
              </a:rPr>
              <a:t>Munkácsi</a:t>
            </a:r>
            <a:r>
              <a:rPr lang="en-US" sz="2000" dirty="0">
                <a:effectLst/>
                <a:ea typeface="Calibri"/>
                <a:cs typeface="Times New Roman"/>
              </a:rPr>
              <a:t> and </a:t>
            </a:r>
            <a:endParaRPr lang="hu-HU" sz="2000" dirty="0" smtClean="0">
              <a:effectLst/>
              <a:ea typeface="Calibri"/>
              <a:cs typeface="Times New Roman"/>
            </a:endParaRPr>
          </a:p>
          <a:p>
            <a:r>
              <a:rPr lang="en-US" sz="2000" dirty="0" err="1" smtClean="0">
                <a:effectLst/>
                <a:ea typeface="Calibri"/>
                <a:cs typeface="Times New Roman"/>
              </a:rPr>
              <a:t>Gábor</a:t>
            </a:r>
            <a:r>
              <a:rPr lang="en-US" sz="2000" dirty="0" smtClean="0">
                <a:effectLst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ea typeface="Calibri"/>
                <a:cs typeface="Times New Roman"/>
              </a:rPr>
              <a:t>Oblath</a:t>
            </a:r>
            <a:endParaRPr lang="pl-PL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9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tovább? – Az EU Bizottság előrejelzése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7874"/>
            <a:ext cx="6255757" cy="3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Mihez </a:t>
            </a:r>
            <a:r>
              <a:rPr lang="hu-HU" sz="3600" dirty="0"/>
              <a:t>képest próbáltunk mást </a:t>
            </a:r>
            <a:r>
              <a:rPr lang="hu-HU" sz="3600" dirty="0" smtClean="0"/>
              <a:t>csinálni?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>Példa: </a:t>
            </a:r>
            <a:br>
              <a:rPr lang="hu-HU" sz="36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800" dirty="0" smtClean="0"/>
              <a:t>„</a:t>
            </a:r>
            <a:r>
              <a:rPr lang="en-US" sz="2800" dirty="0" smtClean="0"/>
              <a:t>Study </a:t>
            </a:r>
            <a:r>
              <a:rPr lang="en-US" sz="2800" dirty="0"/>
              <a:t>on </a:t>
            </a:r>
            <a:r>
              <a:rPr lang="en-US" sz="2800" dirty="0" smtClean="0"/>
              <a:t>the </a:t>
            </a:r>
            <a:r>
              <a:rPr lang="en-US" sz="2800" dirty="0"/>
              <a:t>cost </a:t>
            </a:r>
            <a:r>
              <a:rPr lang="en-US" sz="2800" dirty="0" smtClean="0"/>
              <a:t>competitiveness </a:t>
            </a:r>
            <a:r>
              <a:rPr lang="en-US" sz="2800" dirty="0"/>
              <a:t>of European </a:t>
            </a:r>
            <a:r>
              <a:rPr lang="en-US" sz="2800" dirty="0" smtClean="0"/>
              <a:t>industry </a:t>
            </a:r>
            <a:r>
              <a:rPr lang="en-US" sz="2800" dirty="0"/>
              <a:t>in the </a:t>
            </a:r>
            <a:r>
              <a:rPr lang="en-US" sz="2800" dirty="0" err="1"/>
              <a:t>globalisation</a:t>
            </a:r>
            <a:r>
              <a:rPr lang="en-US" sz="2800" dirty="0"/>
              <a:t> era </a:t>
            </a:r>
            <a:r>
              <a:rPr lang="en-US" sz="2800" dirty="0" smtClean="0"/>
              <a:t>-</a:t>
            </a:r>
            <a:r>
              <a:rPr lang="hu-HU" sz="2800" dirty="0" smtClean="0"/>
              <a:t> </a:t>
            </a:r>
            <a:r>
              <a:rPr lang="en-US" sz="2800" dirty="0" smtClean="0"/>
              <a:t>empirical </a:t>
            </a:r>
            <a:r>
              <a:rPr lang="en-US" sz="2800" dirty="0"/>
              <a:t>evidence on the </a:t>
            </a:r>
            <a:r>
              <a:rPr lang="en-US" sz="2800" dirty="0" smtClean="0"/>
              <a:t>basis </a:t>
            </a:r>
            <a:r>
              <a:rPr lang="en-US" sz="2800" dirty="0"/>
              <a:t>of relative unit </a:t>
            </a:r>
            <a:r>
              <a:rPr lang="en-US" sz="2800" dirty="0" err="1"/>
              <a:t>labour</a:t>
            </a:r>
            <a:r>
              <a:rPr lang="en-US" sz="2800" dirty="0"/>
              <a:t> </a:t>
            </a:r>
            <a:r>
              <a:rPr lang="en-US" sz="2800" dirty="0" smtClean="0"/>
              <a:t>costs </a:t>
            </a:r>
            <a:r>
              <a:rPr lang="en-US" sz="2800" dirty="0"/>
              <a:t>(ULC) at </a:t>
            </a:r>
            <a:r>
              <a:rPr lang="en-US" sz="2800" dirty="0" err="1"/>
              <a:t>sectoral</a:t>
            </a:r>
            <a:r>
              <a:rPr lang="en-US" sz="2800" dirty="0"/>
              <a:t> </a:t>
            </a:r>
            <a:r>
              <a:rPr lang="en-US" sz="2800" dirty="0" smtClean="0"/>
              <a:t>level</a:t>
            </a:r>
            <a:r>
              <a:rPr lang="hu-HU" sz="2800" dirty="0" smtClean="0"/>
              <a:t>”</a:t>
            </a:r>
          </a:p>
          <a:p>
            <a:pPr marL="0" indent="0" defTabSz="266700">
              <a:buNone/>
            </a:pPr>
            <a:r>
              <a:rPr lang="hu-HU" sz="2800" dirty="0" smtClean="0"/>
              <a:t>	(2011, Cambridge </a:t>
            </a:r>
            <a:r>
              <a:rPr lang="hu-HU" sz="2800" dirty="0" err="1" smtClean="0"/>
              <a:t>Econometrics</a:t>
            </a:r>
            <a:r>
              <a:rPr lang="hu-HU" sz="2800" dirty="0" smtClean="0"/>
              <a:t>; Richard </a:t>
            </a:r>
            <a:r>
              <a:rPr lang="hu-HU" sz="2800" dirty="0" err="1" smtClean="0"/>
              <a:t>Lewney</a:t>
            </a:r>
            <a:r>
              <a:rPr lang="hu-HU" sz="2800" dirty="0"/>
              <a:t> </a:t>
            </a:r>
            <a:r>
              <a:rPr lang="hu-HU" sz="2800" dirty="0" smtClean="0"/>
              <a:t>- Team 	</a:t>
            </a:r>
            <a:r>
              <a:rPr lang="hu-HU" sz="2800" dirty="0" err="1" smtClean="0"/>
              <a:t>Leader</a:t>
            </a:r>
            <a:r>
              <a:rPr lang="hu-HU" sz="2800" dirty="0"/>
              <a:t>)</a:t>
            </a:r>
          </a:p>
          <a:p>
            <a:pPr marL="0" indent="0">
              <a:buNone/>
            </a:pPr>
            <a:r>
              <a:rPr lang="hu-HU" sz="1900" dirty="0" smtClean="0">
                <a:hlinkClick r:id="rId2"/>
              </a:rPr>
              <a:t>http</a:t>
            </a:r>
            <a:r>
              <a:rPr lang="hu-HU" sz="1900" dirty="0">
                <a:hlinkClick r:id="rId2"/>
              </a:rPr>
              <a:t>://ec.europa.eu/enterprise/newsroom/cf/_</a:t>
            </a:r>
            <a:r>
              <a:rPr lang="hu-HU" sz="1900" dirty="0" smtClean="0">
                <a:hlinkClick r:id="rId2"/>
              </a:rPr>
              <a:t>getdocument.cfm?doc_id=7060</a:t>
            </a:r>
            <a:endParaRPr lang="hu-HU" sz="1900" dirty="0" smtClean="0"/>
          </a:p>
          <a:p>
            <a:r>
              <a:rPr lang="hu-HU" dirty="0" smtClean="0"/>
              <a:t>140 oldalas tanulmány, amelyben minden mutató: 2000=100</a:t>
            </a:r>
          </a:p>
          <a:p>
            <a:r>
              <a:rPr lang="hu-HU" dirty="0" smtClean="0"/>
              <a:t>Egyetlen mondat sem utal arra, hogy a </a:t>
            </a:r>
            <a:r>
              <a:rPr lang="hu-HU" b="1" dirty="0" smtClean="0"/>
              <a:t>szintek</a:t>
            </a:r>
            <a:r>
              <a:rPr lang="hu-HU" dirty="0" smtClean="0"/>
              <a:t> is számítanak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2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Megfontolások és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</a:t>
            </a:r>
            <a:r>
              <a:rPr lang="hu-HU" b="1" i="1" dirty="0" smtClean="0"/>
              <a:t>szintek</a:t>
            </a:r>
            <a:r>
              <a:rPr lang="hu-HU" dirty="0" smtClean="0"/>
              <a:t> nélkül a változások nem értelmezhetők</a:t>
            </a:r>
          </a:p>
          <a:p>
            <a:r>
              <a:rPr lang="hu-HU" dirty="0" smtClean="0"/>
              <a:t>UV-</a:t>
            </a:r>
            <a:r>
              <a:rPr lang="hu-HU" i="1" dirty="0" smtClean="0"/>
              <a:t>szinteket</a:t>
            </a:r>
            <a:r>
              <a:rPr lang="hu-HU" dirty="0" smtClean="0"/>
              <a:t> [termékszintű külker. egységérték] és</a:t>
            </a:r>
          </a:p>
          <a:p>
            <a:r>
              <a:rPr lang="hu-HU" dirty="0" smtClean="0"/>
              <a:t>ULC- </a:t>
            </a:r>
            <a:r>
              <a:rPr lang="hu-HU" i="1" dirty="0" smtClean="0"/>
              <a:t>szinteket</a:t>
            </a:r>
            <a:r>
              <a:rPr lang="hu-HU" dirty="0" smtClean="0"/>
              <a:t> [iparági termékegységre jutó bérköltség] számítottunk</a:t>
            </a:r>
          </a:p>
          <a:p>
            <a:r>
              <a:rPr lang="hu-HU" dirty="0" smtClean="0"/>
              <a:t>Kérdések: </a:t>
            </a:r>
          </a:p>
          <a:p>
            <a:pPr lvl="1"/>
            <a:r>
              <a:rPr lang="hu-HU" dirty="0" smtClean="0"/>
              <a:t>Van-e szintbeli konvergencia</a:t>
            </a:r>
          </a:p>
          <a:p>
            <a:pPr lvl="1"/>
            <a:r>
              <a:rPr lang="hu-HU" dirty="0" smtClean="0"/>
              <a:t>Mi befolyásolja az </a:t>
            </a:r>
            <a:r>
              <a:rPr lang="hu-HU" dirty="0" err="1" smtClean="0"/>
              <a:t>UV-ket</a:t>
            </a:r>
            <a:endParaRPr lang="hu-HU" dirty="0" smtClean="0"/>
          </a:p>
          <a:p>
            <a:pPr lvl="1"/>
            <a:r>
              <a:rPr lang="hu-HU" dirty="0" smtClean="0"/>
              <a:t>A kettő egymásra gyakorolt hatása</a:t>
            </a:r>
          </a:p>
          <a:p>
            <a:pPr lvl="1"/>
            <a:r>
              <a:rPr lang="hu-HU" dirty="0" smtClean="0"/>
              <a:t>A kettő hatása az exportteljesítményre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05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elemzés hatóköre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4 Visegrádi ország Németországba irányuló exportja </a:t>
            </a:r>
          </a:p>
          <a:p>
            <a:r>
              <a:rPr lang="hu-HU" dirty="0" smtClean="0"/>
              <a:t>A 2000-es években</a:t>
            </a:r>
          </a:p>
          <a:p>
            <a:r>
              <a:rPr lang="hu-HU" dirty="0" smtClean="0"/>
              <a:t>Termékszintű, ill. iparági adatok alapján</a:t>
            </a:r>
          </a:p>
          <a:p>
            <a:r>
              <a:rPr lang="hu-HU" dirty="0" smtClean="0"/>
              <a:t>Export, illetve a vásárló ország (Németország) import-adatai 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01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Eredmények (általában)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szinteknek nem létezik egyetlen mutatója</a:t>
            </a:r>
            <a:endParaRPr lang="en-US" dirty="0" smtClean="0"/>
          </a:p>
          <a:p>
            <a:pPr lvl="1"/>
            <a:r>
              <a:rPr lang="en-US" dirty="0" smtClean="0"/>
              <a:t>UV</a:t>
            </a:r>
            <a:r>
              <a:rPr lang="hu-HU" dirty="0" smtClean="0"/>
              <a:t>:</a:t>
            </a:r>
            <a:endParaRPr lang="en-US" dirty="0" smtClean="0"/>
          </a:p>
          <a:p>
            <a:pPr lvl="2"/>
            <a:r>
              <a:rPr lang="hu-HU" dirty="0" smtClean="0"/>
              <a:t>Alternatív súlyozás</a:t>
            </a:r>
            <a:endParaRPr lang="en-US" dirty="0" smtClean="0"/>
          </a:p>
          <a:p>
            <a:pPr lvl="2"/>
            <a:r>
              <a:rPr lang="en-US" dirty="0" smtClean="0"/>
              <a:t>Export </a:t>
            </a:r>
            <a:r>
              <a:rPr lang="hu-HU" dirty="0" smtClean="0"/>
              <a:t>vagy import </a:t>
            </a:r>
            <a:r>
              <a:rPr lang="en-US" dirty="0" err="1" smtClean="0"/>
              <a:t>statis</a:t>
            </a:r>
            <a:r>
              <a:rPr lang="hu-HU" dirty="0" err="1" smtClean="0"/>
              <a:t>ztika</a:t>
            </a:r>
            <a:endParaRPr lang="en-US" dirty="0" smtClean="0"/>
          </a:p>
          <a:p>
            <a:pPr lvl="1"/>
            <a:r>
              <a:rPr lang="en-US" dirty="0" smtClean="0"/>
              <a:t>ULC</a:t>
            </a:r>
          </a:p>
          <a:p>
            <a:pPr lvl="2"/>
            <a:r>
              <a:rPr lang="hu-HU" dirty="0" smtClean="0"/>
              <a:t>Kétféle </a:t>
            </a:r>
            <a:r>
              <a:rPr lang="hu-HU" dirty="0" err="1" smtClean="0"/>
              <a:t>deflálás</a:t>
            </a:r>
            <a:r>
              <a:rPr lang="hu-HU" dirty="0" smtClean="0"/>
              <a:t> (szimpla vagy dupla)</a:t>
            </a:r>
            <a:endParaRPr lang="en-US" dirty="0" smtClean="0"/>
          </a:p>
          <a:p>
            <a:pPr lvl="1"/>
            <a:r>
              <a:rPr lang="hu-HU" dirty="0" smtClean="0"/>
              <a:t>Különböző mérőszámok (jobb, ha több van, mint ha egy sincs)</a:t>
            </a:r>
            <a:endParaRPr lang="en-US" dirty="0" smtClean="0"/>
          </a:p>
          <a:p>
            <a:r>
              <a:rPr lang="hu-HU" dirty="0" smtClean="0"/>
              <a:t>Specifikus</a:t>
            </a:r>
            <a:endParaRPr lang="en-US" dirty="0" smtClean="0"/>
          </a:p>
          <a:p>
            <a:pPr lvl="1"/>
            <a:r>
              <a:rPr lang="hu-HU" dirty="0" smtClean="0"/>
              <a:t>Konvergencia</a:t>
            </a:r>
            <a:endParaRPr lang="en-US" dirty="0" smtClean="0"/>
          </a:p>
          <a:p>
            <a:pPr lvl="1"/>
            <a:r>
              <a:rPr lang="en-US" dirty="0" smtClean="0"/>
              <a:t>UV</a:t>
            </a:r>
            <a:r>
              <a:rPr lang="hu-HU" dirty="0" err="1" smtClean="0"/>
              <a:t>-k</a:t>
            </a:r>
            <a:r>
              <a:rPr lang="hu-HU" dirty="0" smtClean="0"/>
              <a:t> és piaci részesedések</a:t>
            </a:r>
            <a:endParaRPr lang="en-US" dirty="0" smtClean="0"/>
          </a:p>
          <a:p>
            <a:pPr lvl="1"/>
            <a:r>
              <a:rPr lang="en-US" dirty="0" smtClean="0"/>
              <a:t>ULC</a:t>
            </a:r>
            <a:r>
              <a:rPr lang="hu-HU" dirty="0" err="1" smtClean="0"/>
              <a:t>-k</a:t>
            </a:r>
            <a:r>
              <a:rPr lang="hu-HU" dirty="0" smtClean="0"/>
              <a:t> és </a:t>
            </a:r>
            <a:r>
              <a:rPr lang="en-US" dirty="0" smtClean="0"/>
              <a:t>UV</a:t>
            </a:r>
            <a:r>
              <a:rPr lang="hu-HU" dirty="0" err="1" smtClean="0"/>
              <a:t>-k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ULC</a:t>
            </a:r>
            <a:r>
              <a:rPr lang="hu-HU" dirty="0" err="1" smtClean="0"/>
              <a:t>-k</a:t>
            </a:r>
            <a:r>
              <a:rPr lang="hu-HU" dirty="0" smtClean="0"/>
              <a:t> hatása az exportteljesítményre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Stilizált tények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Export árindexek (kétféle)</a:t>
            </a:r>
            <a:r>
              <a:rPr lang="en-US" dirty="0" smtClean="0"/>
              <a:t> </a:t>
            </a:r>
          </a:p>
          <a:p>
            <a:r>
              <a:rPr lang="hu-HU" dirty="0" smtClean="0"/>
              <a:t>Fajlagos bérköltség-változások és szintek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US" sz="2800" dirty="0" smtClean="0"/>
              <a:t>Export </a:t>
            </a:r>
            <a:r>
              <a:rPr lang="hu-HU" sz="2800" dirty="0" smtClean="0"/>
              <a:t>árindexek </a:t>
            </a:r>
            <a:r>
              <a:rPr lang="en-US" sz="2800" dirty="0" smtClean="0"/>
              <a:t>(</a:t>
            </a:r>
            <a:r>
              <a:rPr lang="en-US" sz="2800" dirty="0" err="1" smtClean="0"/>
              <a:t>defl</a:t>
            </a:r>
            <a:r>
              <a:rPr lang="hu-HU" sz="2800" dirty="0" err="1" smtClean="0"/>
              <a:t>átorok</a:t>
            </a:r>
            <a:r>
              <a:rPr lang="en-US" sz="2800" dirty="0" smtClean="0"/>
              <a:t>) </a:t>
            </a:r>
            <a:r>
              <a:rPr lang="hu-HU" sz="2800" dirty="0" smtClean="0"/>
              <a:t>és egységértékek</a:t>
            </a:r>
            <a:r>
              <a:rPr lang="en-US" sz="2800" dirty="0" smtClean="0"/>
              <a:t> </a:t>
            </a:r>
            <a:r>
              <a:rPr lang="en-US" sz="2800" dirty="0" err="1" smtClean="0"/>
              <a:t>eur</a:t>
            </a:r>
            <a:r>
              <a:rPr lang="hu-HU" sz="2800" dirty="0" smtClean="0"/>
              <a:t>óban, </a:t>
            </a:r>
            <a:r>
              <a:rPr lang="en-US" sz="2800" dirty="0" smtClean="0"/>
              <a:t>2000=100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957701" cy="305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czelina">
  <a:themeElements>
    <a:clrScheme name="Szczelina 11">
      <a:dk1>
        <a:srgbClr val="000000"/>
      </a:dk1>
      <a:lt1>
        <a:srgbClr val="BAE7E8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D9F1F2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zczelina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czel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czel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czelina 10">
        <a:dk1>
          <a:srgbClr val="000000"/>
        </a:dk1>
        <a:lt1>
          <a:srgbClr val="236567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ACB8B8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czelina 11">
        <a:dk1>
          <a:srgbClr val="000000"/>
        </a:dk1>
        <a:lt1>
          <a:srgbClr val="BAE7E8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D9F1F2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922</Words>
  <Application>Microsoft Office PowerPoint</Application>
  <PresentationFormat>Diavetítés a képernyőre (4:3 oldalarány)</PresentationFormat>
  <Paragraphs>121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Office-téma</vt:lpstr>
      <vt:lpstr>Szczelina</vt:lpstr>
      <vt:lpstr>Exportárszintek, fajlagos bérköltség-szintek és exportteljesítmény   A hazai exporttöbblet és kísérőjelenségei  (egy mellékhatás mellékhatásai)</vt:lpstr>
      <vt:lpstr>Két témakör</vt:lpstr>
      <vt:lpstr>I. Unit Values, Unit Labor Costs and Trade Performance in Four Central European Countries Egységértékek, fajlagos bérköltségek, és külkereskedelmi teljesítmény négy közép-kelet-európai országban</vt:lpstr>
      <vt:lpstr> Mihez képest próbáltunk mást csinálni? Példa:  </vt:lpstr>
      <vt:lpstr>Megfontolások és kérdések</vt:lpstr>
      <vt:lpstr>Az elemzés hatóköre</vt:lpstr>
      <vt:lpstr>Eredmények (általában)</vt:lpstr>
      <vt:lpstr>Stilizált tények</vt:lpstr>
      <vt:lpstr> Export árindexek (deflátorok) és egységértékek euróban, 2000=100</vt:lpstr>
      <vt:lpstr>Feldolgozóipari ULC:  relatív változások (1997=1; bal oldal) és relatív szintek (jobb oldal – két megközelítés) Németországhoz viszonyítva</vt:lpstr>
      <vt:lpstr>Két konkrét eredmény</vt:lpstr>
      <vt:lpstr>A szintek értelmezéséhez kötődő nehézség </vt:lpstr>
      <vt:lpstr>Összegzés</vt:lpstr>
      <vt:lpstr>Második rész</vt:lpstr>
      <vt:lpstr>Egyidejű  folyamatok 2009 óta Magyarországon – és a hozzájuk kapcsolódó értelmezések</vt:lpstr>
      <vt:lpstr>A gazdaságpolitika szerepe</vt:lpstr>
      <vt:lpstr>A felsorolt jelenségek kapcsolata</vt:lpstr>
      <vt:lpstr>Hogyan vezet az adósságleépülés + a fogyasztást/beruházást csökkentő gazdaságpolitika nagy/növekvő exporttöbblethez és tőkekiáramláshoz? </vt:lpstr>
      <vt:lpstr>PowerPoint bemutató</vt:lpstr>
      <vt:lpstr>A GDP-arányos bruttó és nettó külföldi adósság a visegrádi országokban (tulajdonosi hitelekkel)</vt:lpstr>
      <vt:lpstr>A GDP-arányos bruttó külső magánadósság összetevői</vt:lpstr>
      <vt:lpstr>A GDP arányos nettó export az EU tagországaiban, és az EU27 (súlyozatlan) átlaga 2012-ben </vt:lpstr>
      <vt:lpstr>A GDP-arányos nettó export a visegrádi országokban 2005 és 2012 közözött (százalékban)</vt:lpstr>
      <vt:lpstr>Hogyan alakult ki a jelentős exporttöbblet? </vt:lpstr>
      <vt:lpstr>A folyó áron mért, GDP arányos nettó export változása és összetevői 2006 és 2008, illetve 2009 és 2012 között (százalékpontban)</vt:lpstr>
      <vt:lpstr>A GDP-arányos nettó export változása 2008 és 2012 között az EU tagországaiban</vt:lpstr>
      <vt:lpstr>Belföldi háttér: nettó export és bruttó beruházás (nemzetgazdaság)</vt:lpstr>
      <vt:lpstr>A magánszektor bruttó és nettó beruházása</vt:lpstr>
      <vt:lpstr>A belföldi felhasználás (BF) és a nettó export (NX) hozzájárulása a GDP átlagos évi növekedéséhez a visegrádi országokban 2006-és 2008, illetve 2009 és 2012 között (százalékpont, illetve százalékos változás)</vt:lpstr>
      <vt:lpstr>Hogyan tovább? – Az EU Bizottság előrejelzése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Values, Unit Labor Costs and Trade Performance in Four Central European Countries</dc:title>
  <dc:creator>MTA</dc:creator>
  <cp:lastModifiedBy>Oblath Gábor</cp:lastModifiedBy>
  <cp:revision>235</cp:revision>
  <cp:lastPrinted>2013-11-21T02:38:22Z</cp:lastPrinted>
  <dcterms:created xsi:type="dcterms:W3CDTF">2013-06-10T21:24:45Z</dcterms:created>
  <dcterms:modified xsi:type="dcterms:W3CDTF">2013-11-26T20:27:24Z</dcterms:modified>
</cp:coreProperties>
</file>