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sldIdLst>
    <p:sldId id="267" r:id="rId2"/>
    <p:sldId id="353" r:id="rId3"/>
    <p:sldId id="352" r:id="rId4"/>
    <p:sldId id="354" r:id="rId5"/>
    <p:sldId id="372" r:id="rId6"/>
    <p:sldId id="364" r:id="rId7"/>
    <p:sldId id="361" r:id="rId8"/>
    <p:sldId id="362" r:id="rId9"/>
    <p:sldId id="365" r:id="rId10"/>
    <p:sldId id="366" r:id="rId11"/>
    <p:sldId id="368" r:id="rId12"/>
    <p:sldId id="369" r:id="rId13"/>
    <p:sldId id="380" r:id="rId14"/>
    <p:sldId id="381" r:id="rId15"/>
    <p:sldId id="356" r:id="rId16"/>
    <p:sldId id="347" r:id="rId17"/>
    <p:sldId id="349" r:id="rId18"/>
    <p:sldId id="357" r:id="rId19"/>
    <p:sldId id="358" r:id="rId20"/>
    <p:sldId id="373" r:id="rId21"/>
    <p:sldId id="374" r:id="rId22"/>
    <p:sldId id="377" r:id="rId23"/>
    <p:sldId id="335" r:id="rId24"/>
    <p:sldId id="378" r:id="rId25"/>
    <p:sldId id="318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162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&#225;rhegyi%20&#201;va\Local%20Settings\Temp\Jelentes_abrai_tablai_Charts_Tables_of_the_Report_201211-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&#225;rhegyi%20&#201;va\Local%20Settings\Temp\Jelentes_abrai_tablai_Charts_Tables_of_the_Report_201211-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MNB\Stabjelentes_abrai_2012no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MNB\Stabjelentes_abrai_2012nov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va\2011\V&#225;ls&#225;g%20&#233;s%20banko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5.9453753188177159E-2"/>
          <c:y val="6.6533888888888892E-2"/>
          <c:w val="0.87345796470939807"/>
          <c:h val="0.65318722222222225"/>
        </c:manualLayout>
      </c:layout>
      <c:barChart>
        <c:barDir val="col"/>
        <c:grouping val="stacked"/>
        <c:ser>
          <c:idx val="0"/>
          <c:order val="0"/>
          <c:tx>
            <c:strRef>
              <c:f>'42_ábra_chart'!$F$9</c:f>
              <c:strCache>
                <c:ptCount val="1"/>
                <c:pt idx="0">
                  <c:v>Állományarányos új értékvesztés - tény</c:v>
                </c:pt>
              </c:strCache>
            </c:strRef>
          </c:tx>
          <c:spPr>
            <a:solidFill>
              <a:srgbClr val="71B942"/>
            </a:solidFill>
            <a:ln>
              <a:solidFill>
                <a:schemeClr val="tx1"/>
              </a:solidFill>
            </a:ln>
          </c:spPr>
          <c:cat>
            <c:strRef>
              <c:f>'42_ábra_chart'!$E$10:$E$17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'42_ábra_chart'!$F$10:$F$17</c:f>
              <c:numCache>
                <c:formatCode>#,##0.0</c:formatCode>
                <c:ptCount val="8"/>
                <c:pt idx="0">
                  <c:v>0.79300000000000004</c:v>
                </c:pt>
                <c:pt idx="1">
                  <c:v>0.999</c:v>
                </c:pt>
                <c:pt idx="2">
                  <c:v>1.853</c:v>
                </c:pt>
                <c:pt idx="3">
                  <c:v>2.94</c:v>
                </c:pt>
                <c:pt idx="4">
                  <c:v>2.2789999999999999</c:v>
                </c:pt>
                <c:pt idx="5">
                  <c:v>3.8379999999999996</c:v>
                </c:pt>
              </c:numCache>
            </c:numRef>
          </c:val>
        </c:ser>
        <c:ser>
          <c:idx val="1"/>
          <c:order val="1"/>
          <c:tx>
            <c:strRef>
              <c:f>'42_ábra_chart'!$G$9</c:f>
              <c:strCache>
                <c:ptCount val="1"/>
                <c:pt idx="0">
                  <c:v>Állományarányos új értékvesztés - előrejelzés</c:v>
                </c:pt>
              </c:strCache>
            </c:strRef>
          </c:tx>
          <c:spPr>
            <a:solidFill>
              <a:srgbClr val="FFC000"/>
            </a:solidFill>
            <a:ln>
              <a:solidFill>
                <a:prstClr val="black"/>
              </a:solidFill>
              <a:prstDash val="dash"/>
            </a:ln>
          </c:spPr>
          <c:cat>
            <c:strRef>
              <c:f>'42_ábra_chart'!$E$10:$E$17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'42_ábra_chart'!$G$10:$G$17</c:f>
              <c:numCache>
                <c:formatCode>General</c:formatCode>
                <c:ptCount val="8"/>
                <c:pt idx="6" formatCode="#,##0.0">
                  <c:v>2.2610000000000001</c:v>
                </c:pt>
                <c:pt idx="7" formatCode="#,##0.0">
                  <c:v>1.9749999999999999</c:v>
                </c:pt>
              </c:numCache>
            </c:numRef>
          </c:val>
        </c:ser>
        <c:gapWidth val="75"/>
        <c:overlap val="100"/>
        <c:axId val="68266240"/>
        <c:axId val="68284416"/>
      </c:barChart>
      <c:lineChart>
        <c:grouping val="standard"/>
        <c:ser>
          <c:idx val="2"/>
          <c:order val="2"/>
          <c:tx>
            <c:strRef>
              <c:f>'42_ábra_chart'!$H$9</c:f>
              <c:strCache>
                <c:ptCount val="1"/>
                <c:pt idx="0">
                  <c:v>Nemteljesítő hitelek aránya (jobb skála)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'42_ábra_chart'!$E$10:$E$17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'42_ábra_chart'!$H$10:$H$17</c:f>
              <c:numCache>
                <c:formatCode>#,##0.0</c:formatCode>
                <c:ptCount val="8"/>
                <c:pt idx="0">
                  <c:v>4.6959999999999988</c:v>
                </c:pt>
                <c:pt idx="1">
                  <c:v>10.06</c:v>
                </c:pt>
                <c:pt idx="2">
                  <c:v>7.8669999999999991</c:v>
                </c:pt>
                <c:pt idx="3">
                  <c:v>12.188000000000001</c:v>
                </c:pt>
                <c:pt idx="4">
                  <c:v>16.024000000000001</c:v>
                </c:pt>
                <c:pt idx="5">
                  <c:v>20.904</c:v>
                </c:pt>
              </c:numCache>
            </c:numRef>
          </c:val>
        </c:ser>
        <c:ser>
          <c:idx val="3"/>
          <c:order val="3"/>
          <c:tx>
            <c:strRef>
              <c:f>'42_ábra_chart'!$I$9</c:f>
              <c:strCache>
                <c:ptCount val="1"/>
              </c:strCache>
            </c:strRef>
          </c:tx>
          <c:spPr>
            <a:ln>
              <a:solidFill>
                <a:srgbClr val="B12009"/>
              </a:solidFill>
              <a:prstDash val="dash"/>
            </a:ln>
          </c:spPr>
          <c:marker>
            <c:symbol val="none"/>
          </c:marker>
          <c:cat>
            <c:strRef>
              <c:f>'42_ábra_chart'!$E$10:$E$17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'42_ábra_chart'!$I$10:$I$17</c:f>
              <c:numCache>
                <c:formatCode>General</c:formatCode>
                <c:ptCount val="8"/>
                <c:pt idx="5" formatCode="#,##0.0">
                  <c:v>20.904</c:v>
                </c:pt>
                <c:pt idx="6" formatCode="#,##0.0">
                  <c:v>23.87</c:v>
                </c:pt>
                <c:pt idx="7" formatCode="#,##0.0">
                  <c:v>25.632999999999999</c:v>
                </c:pt>
              </c:numCache>
            </c:numRef>
          </c:val>
        </c:ser>
        <c:marker val="1"/>
        <c:axId val="68286336"/>
        <c:axId val="68287872"/>
      </c:lineChart>
      <c:catAx>
        <c:axId val="68266240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prstClr val="black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8284416"/>
        <c:crosses val="autoZero"/>
        <c:auto val="1"/>
        <c:lblAlgn val="ctr"/>
        <c:lblOffset val="100"/>
      </c:catAx>
      <c:valAx>
        <c:axId val="68284416"/>
        <c:scaling>
          <c:orientation val="minMax"/>
          <c:max val="6"/>
          <c:min val="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4073546288880405E-2"/>
              <c:y val="1.2621200127761805E-2"/>
            </c:manualLayout>
          </c:layout>
        </c:title>
        <c:numFmt formatCode="0" sourceLinked="0"/>
        <c:tickLblPos val="nextTo"/>
        <c:spPr>
          <a:ln w="9525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8266240"/>
        <c:crosses val="autoZero"/>
        <c:crossBetween val="between"/>
        <c:majorUnit val="1"/>
      </c:valAx>
      <c:catAx>
        <c:axId val="68286336"/>
        <c:scaling>
          <c:orientation val="minMax"/>
        </c:scaling>
        <c:delete val="1"/>
        <c:axPos val="b"/>
        <c:tickLblPos val="nextTo"/>
        <c:crossAx val="68287872"/>
        <c:crosses val="autoZero"/>
        <c:auto val="1"/>
        <c:lblAlgn val="ctr"/>
        <c:lblOffset val="100"/>
      </c:catAx>
      <c:valAx>
        <c:axId val="68287872"/>
        <c:scaling>
          <c:orientation val="minMax"/>
          <c:max val="30"/>
          <c:min val="0"/>
        </c:scaling>
        <c:axPos val="r"/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710873492200526"/>
              <c:y val="1.0269457058608421E-2"/>
            </c:manualLayout>
          </c:layout>
        </c:title>
        <c:numFmt formatCode="0" sourceLinked="0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8286336"/>
        <c:crosses val="max"/>
        <c:crossBetween val="between"/>
        <c:majorUnit val="5"/>
      </c:valAx>
      <c:spPr>
        <a:noFill/>
        <a:ln>
          <a:solidFill>
            <a:prstClr val="black"/>
          </a:solidFill>
        </a:ln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.10394796423234409"/>
          <c:y val="0.8403777305614577"/>
          <c:w val="0.788391252942788"/>
          <c:h val="0.14551125553750238"/>
        </c:manualLayout>
      </c:layout>
      <c:spPr>
        <a:ln>
          <a:solidFill>
            <a:prstClr val="black"/>
          </a:solidFill>
        </a:ln>
      </c:spPr>
      <c:txPr>
        <a:bodyPr/>
        <a:lstStyle/>
        <a:p>
          <a:pPr>
            <a:defRPr sz="1470" b="0" i="0" u="none" strike="noStrike" baseline="0">
              <a:solidFill>
                <a:srgbClr val="000000"/>
              </a:solidFill>
              <a:latin typeface="Trebuchet MS"/>
              <a:ea typeface="Trebuchet MS"/>
              <a:cs typeface="Trebuchet MS"/>
            </a:defRPr>
          </a:pPr>
          <a:endParaRPr lang="hu-H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rebuchet MS"/>
          <a:ea typeface="Trebuchet MS"/>
          <a:cs typeface="Trebuchet MS"/>
        </a:defRPr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5.9645418436586314E-2"/>
          <c:y val="5.6375158479080749E-2"/>
          <c:w val="0.86075908865230188"/>
          <c:h val="0.66334583834933813"/>
        </c:manualLayout>
      </c:layout>
      <c:barChart>
        <c:barDir val="col"/>
        <c:grouping val="stacked"/>
        <c:ser>
          <c:idx val="0"/>
          <c:order val="0"/>
          <c:tx>
            <c:strRef>
              <c:f>'43_ábra_chart'!$E$9</c:f>
              <c:strCache>
                <c:ptCount val="1"/>
                <c:pt idx="0">
                  <c:v>Állományarányos új értékvesztés - tény</c:v>
                </c:pt>
              </c:strCache>
            </c:strRef>
          </c:tx>
          <c:spPr>
            <a:solidFill>
              <a:srgbClr val="71B942"/>
            </a:solidFill>
            <a:ln>
              <a:solidFill>
                <a:schemeClr val="tx1"/>
              </a:solidFill>
            </a:ln>
          </c:spPr>
          <c:cat>
            <c:strRef>
              <c:f>'43_ábra_chart'!$D$10:$D$17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'43_ábra_chart'!$E$10:$E$17</c:f>
              <c:numCache>
                <c:formatCode>#,##0.0</c:formatCode>
                <c:ptCount val="8"/>
                <c:pt idx="0">
                  <c:v>0.82900000000000007</c:v>
                </c:pt>
                <c:pt idx="1">
                  <c:v>0.81599999999999995</c:v>
                </c:pt>
                <c:pt idx="2">
                  <c:v>1.877</c:v>
                </c:pt>
                <c:pt idx="3">
                  <c:v>2.964</c:v>
                </c:pt>
                <c:pt idx="4">
                  <c:v>2.5230000000000001</c:v>
                </c:pt>
                <c:pt idx="5">
                  <c:v>2.0189999999999997</c:v>
                </c:pt>
              </c:numCache>
            </c:numRef>
          </c:val>
        </c:ser>
        <c:ser>
          <c:idx val="1"/>
          <c:order val="1"/>
          <c:tx>
            <c:strRef>
              <c:f>'43_ábra_chart'!$F$9</c:f>
              <c:strCache>
                <c:ptCount val="1"/>
                <c:pt idx="0">
                  <c:v>A végtörlesztésből származó állományarányos új értékvesztés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prstClr val="black"/>
              </a:solidFill>
              <a:prstDash val="solid"/>
            </a:ln>
          </c:spPr>
          <c:cat>
            <c:strRef>
              <c:f>'43_ábra_chart'!$D$10:$D$17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'43_ábra_chart'!$F$10:$F$17</c:f>
              <c:numCache>
                <c:formatCode>General</c:formatCode>
                <c:ptCount val="8"/>
                <c:pt idx="5" formatCode="#,##0.0">
                  <c:v>3.4739999999999998</c:v>
                </c:pt>
              </c:numCache>
            </c:numRef>
          </c:val>
        </c:ser>
        <c:ser>
          <c:idx val="2"/>
          <c:order val="2"/>
          <c:tx>
            <c:strRef>
              <c:f>'43_ábra_chart'!$G$9</c:f>
              <c:strCache>
                <c:ptCount val="1"/>
                <c:pt idx="0">
                  <c:v>Állományarányos új értékvesztés - előrejelzés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  <a:prstDash val="dash"/>
            </a:ln>
          </c:spPr>
          <c:cat>
            <c:strRef>
              <c:f>'43_ábra_chart'!$D$10:$D$17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'43_ábra_chart'!$G$10:$G$17</c:f>
              <c:numCache>
                <c:formatCode>General</c:formatCode>
                <c:ptCount val="8"/>
                <c:pt idx="6" formatCode="0.0">
                  <c:v>2.0649999999999999</c:v>
                </c:pt>
                <c:pt idx="7" formatCode="0.0">
                  <c:v>1.5649999999999997</c:v>
                </c:pt>
              </c:numCache>
            </c:numRef>
          </c:val>
        </c:ser>
        <c:gapWidth val="75"/>
        <c:overlap val="100"/>
        <c:axId val="68243840"/>
        <c:axId val="68245376"/>
      </c:barChart>
      <c:lineChart>
        <c:grouping val="standard"/>
        <c:ser>
          <c:idx val="3"/>
          <c:order val="3"/>
          <c:tx>
            <c:strRef>
              <c:f>'43_ábra_chart'!$H$9</c:f>
              <c:strCache>
                <c:ptCount val="1"/>
                <c:pt idx="0">
                  <c:v>Nemteljesítő hitelek aránya (jobb skála)</c:v>
                </c:pt>
              </c:strCache>
            </c:strRef>
          </c:tx>
          <c:spPr>
            <a:ln>
              <a:solidFill>
                <a:srgbClr val="B12009"/>
              </a:solidFill>
            </a:ln>
          </c:spPr>
          <c:marker>
            <c:symbol val="none"/>
          </c:marker>
          <c:dPt>
            <c:idx val="6"/>
            <c:spPr>
              <a:ln>
                <a:solidFill>
                  <a:srgbClr val="B12009"/>
                </a:solidFill>
                <a:prstDash val="dash"/>
              </a:ln>
            </c:spPr>
          </c:dPt>
          <c:dPt>
            <c:idx val="7"/>
            <c:spPr>
              <a:ln>
                <a:solidFill>
                  <a:srgbClr val="B12009"/>
                </a:solidFill>
                <a:prstDash val="dash"/>
              </a:ln>
            </c:spPr>
          </c:dPt>
          <c:cat>
            <c:strRef>
              <c:f>'43_ábra_chart'!$D$10:$D$17</c:f>
              <c:strCache>
                <c:ptCount val="8"/>
                <c:pt idx="0">
                  <c:v>2007.II.</c:v>
                </c:pt>
                <c:pt idx="1">
                  <c:v>2008.II.</c:v>
                </c:pt>
                <c:pt idx="2">
                  <c:v>2009.II.</c:v>
                </c:pt>
                <c:pt idx="3">
                  <c:v>2010.II.</c:v>
                </c:pt>
                <c:pt idx="4">
                  <c:v>2011.II.</c:v>
                </c:pt>
                <c:pt idx="5">
                  <c:v>2012.II.</c:v>
                </c:pt>
                <c:pt idx="6">
                  <c:v>2013.II.</c:v>
                </c:pt>
                <c:pt idx="7">
                  <c:v>2014.II.</c:v>
                </c:pt>
              </c:strCache>
            </c:strRef>
          </c:cat>
          <c:val>
            <c:numRef>
              <c:f>'43_ábra_chart'!$H$10:$H$17</c:f>
              <c:numCache>
                <c:formatCode>General</c:formatCode>
                <c:ptCount val="8"/>
                <c:pt idx="3" formatCode="0.00">
                  <c:v>8.1939999999999991</c:v>
                </c:pt>
                <c:pt idx="4" formatCode="0.0">
                  <c:v>10.936431774190066</c:v>
                </c:pt>
                <c:pt idx="5" formatCode="0.0">
                  <c:v>16.16042861517294</c:v>
                </c:pt>
                <c:pt idx="6" formatCode="0.0">
                  <c:v>17.088999999999995</c:v>
                </c:pt>
                <c:pt idx="7" formatCode="0.0">
                  <c:v>16.555</c:v>
                </c:pt>
              </c:numCache>
            </c:numRef>
          </c:val>
        </c:ser>
        <c:marker val="1"/>
        <c:axId val="68882432"/>
        <c:axId val="68883968"/>
      </c:lineChart>
      <c:catAx>
        <c:axId val="68243840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prstClr val="black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8245376"/>
        <c:crosses val="autoZero"/>
        <c:auto val="1"/>
        <c:lblAlgn val="ctr"/>
        <c:lblOffset val="100"/>
      </c:catAx>
      <c:valAx>
        <c:axId val="68245376"/>
        <c:scaling>
          <c:orientation val="minMax"/>
          <c:max val="6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5.4259328695024207E-2"/>
              <c:y val="1.2621014965721877E-2"/>
            </c:manualLayout>
          </c:layout>
        </c:title>
        <c:numFmt formatCode="0" sourceLinked="0"/>
        <c:tickLblPos val="nextTo"/>
        <c:spPr>
          <a:ln w="9525">
            <a:solidFill>
              <a:schemeClr val="tx1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8243840"/>
        <c:crosses val="autoZero"/>
        <c:crossBetween val="between"/>
      </c:valAx>
      <c:catAx>
        <c:axId val="68882432"/>
        <c:scaling>
          <c:orientation val="minMax"/>
        </c:scaling>
        <c:delete val="1"/>
        <c:axPos val="b"/>
        <c:tickLblPos val="nextTo"/>
        <c:crossAx val="68883968"/>
        <c:crosses val="autoZero"/>
        <c:auto val="1"/>
        <c:lblAlgn val="ctr"/>
        <c:lblOffset val="100"/>
      </c:catAx>
      <c:valAx>
        <c:axId val="68883968"/>
        <c:scaling>
          <c:orientation val="minMax"/>
          <c:max val="18"/>
          <c:min val="0"/>
        </c:scaling>
        <c:axPos val="r"/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9709022483300704"/>
              <c:y val="2.2677720840450517E-2"/>
            </c:manualLayout>
          </c:layout>
        </c:title>
        <c:numFmt formatCode="0" sourceLinked="0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8882432"/>
        <c:crosses val="max"/>
        <c:crossBetween val="between"/>
        <c:majorUnit val="3"/>
      </c:valAx>
      <c:spPr>
        <a:noFill/>
        <a:ln>
          <a:solidFill>
            <a:prstClr val="black"/>
          </a:solidFill>
        </a:ln>
      </c:spPr>
    </c:plotArea>
    <c:legend>
      <c:legendPos val="b"/>
      <c:layout>
        <c:manualLayout>
          <c:xMode val="edge"/>
          <c:yMode val="edge"/>
          <c:x val="5.5176852893388327E-2"/>
          <c:y val="0.81921352423539651"/>
          <c:w val="0.87388270910580612"/>
          <c:h val="0.16667527670152338"/>
        </c:manualLayout>
      </c:layout>
      <c:spPr>
        <a:ln>
          <a:solidFill>
            <a:prstClr val="black"/>
          </a:solidFill>
        </a:ln>
      </c:spPr>
      <c:txPr>
        <a:bodyPr/>
        <a:lstStyle/>
        <a:p>
          <a:pPr>
            <a:defRPr sz="1470" b="0" i="0" u="none" strike="noStrike" baseline="0">
              <a:solidFill>
                <a:srgbClr val="000000"/>
              </a:solidFill>
              <a:latin typeface="Trebuchet MS"/>
              <a:ea typeface="Trebuchet MS"/>
              <a:cs typeface="Trebuchet MS"/>
            </a:defRPr>
          </a:pPr>
          <a:endParaRPr lang="hu-H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rebuchet MS"/>
          <a:ea typeface="Trebuchet MS"/>
          <a:cs typeface="Trebuchet MS"/>
        </a:defRPr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7.5396825396825434E-2"/>
          <c:y val="5.4673721340388032E-2"/>
          <c:w val="0.84656084656084662"/>
          <c:h val="0.56613756613756616"/>
        </c:manualLayout>
      </c:layout>
      <c:areaChart>
        <c:grouping val="stacked"/>
        <c:ser>
          <c:idx val="2"/>
          <c:order val="2"/>
          <c:tx>
            <c:strRef>
              <c:f>'51_ábra_chart'!$G$8</c:f>
              <c:strCache>
                <c:ptCount val="1"/>
                <c:pt idx="0">
                  <c:v>Külföldi források - előrejelzési sáv (jobb skála)</c:v>
                </c:pt>
              </c:strCache>
            </c:strRef>
          </c:tx>
          <c:spPr>
            <a:noFill/>
            <a:ln>
              <a:noFill/>
              <a:prstDash val="dashDot"/>
            </a:ln>
          </c:spPr>
          <c:cat>
            <c:strRef>
              <c:f>'51_ábra_chart'!$E$9:$E$45</c:f>
              <c:strCache>
                <c:ptCount val="37"/>
                <c:pt idx="0">
                  <c:v>2009.dec</c:v>
                </c:pt>
                <c:pt idx="1">
                  <c:v>2010.jan</c:v>
                </c:pt>
                <c:pt idx="2">
                  <c:v>febr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</c:v>
                </c:pt>
                <c:pt idx="7">
                  <c:v>júl</c:v>
                </c:pt>
                <c:pt idx="8">
                  <c:v>aug</c:v>
                </c:pt>
                <c:pt idx="9">
                  <c:v>szept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  <c:pt idx="13">
                  <c:v>2011.jan</c:v>
                </c:pt>
                <c:pt idx="14">
                  <c:v>febr</c:v>
                </c:pt>
                <c:pt idx="15">
                  <c:v>márc</c:v>
                </c:pt>
                <c:pt idx="16">
                  <c:v>ápr</c:v>
                </c:pt>
                <c:pt idx="17">
                  <c:v>máj</c:v>
                </c:pt>
                <c:pt idx="18">
                  <c:v>jún</c:v>
                </c:pt>
                <c:pt idx="19">
                  <c:v>júl</c:v>
                </c:pt>
                <c:pt idx="20">
                  <c:v>aug</c:v>
                </c:pt>
                <c:pt idx="21">
                  <c:v>szept</c:v>
                </c:pt>
                <c:pt idx="22">
                  <c:v>okt</c:v>
                </c:pt>
                <c:pt idx="23">
                  <c:v>nov</c:v>
                </c:pt>
                <c:pt idx="24">
                  <c:v>dec</c:v>
                </c:pt>
                <c:pt idx="25">
                  <c:v>2012.jan</c:v>
                </c:pt>
                <c:pt idx="26">
                  <c:v>febr</c:v>
                </c:pt>
                <c:pt idx="27">
                  <c:v>márc</c:v>
                </c:pt>
                <c:pt idx="28">
                  <c:v>ápr</c:v>
                </c:pt>
                <c:pt idx="29">
                  <c:v>máj</c:v>
                </c:pt>
                <c:pt idx="30">
                  <c:v>jún</c:v>
                </c:pt>
                <c:pt idx="31">
                  <c:v>júl</c:v>
                </c:pt>
                <c:pt idx="32">
                  <c:v>aug</c:v>
                </c:pt>
                <c:pt idx="33">
                  <c:v>szept</c:v>
                </c:pt>
                <c:pt idx="34">
                  <c:v>okt</c:v>
                </c:pt>
                <c:pt idx="35">
                  <c:v>nov</c:v>
                </c:pt>
                <c:pt idx="36">
                  <c:v>dec</c:v>
                </c:pt>
              </c:strCache>
            </c:strRef>
          </c:cat>
          <c:val>
            <c:numRef>
              <c:f>'51_ábra_chart'!$G$9:$G$45</c:f>
              <c:numCache>
                <c:formatCode>General</c:formatCode>
                <c:ptCount val="37"/>
                <c:pt idx="24" formatCode="#,##0">
                  <c:v>26.4</c:v>
                </c:pt>
                <c:pt idx="25" formatCode="#,##0">
                  <c:v>25.6</c:v>
                </c:pt>
                <c:pt idx="26" formatCode="#,##0">
                  <c:v>24.8</c:v>
                </c:pt>
                <c:pt idx="27" formatCode="#,##0">
                  <c:v>24</c:v>
                </c:pt>
                <c:pt idx="28" formatCode="#,##0">
                  <c:v>23.6</c:v>
                </c:pt>
                <c:pt idx="29" formatCode="#,##0">
                  <c:v>23.3</c:v>
                </c:pt>
                <c:pt idx="30" formatCode="#,##0">
                  <c:v>22.9</c:v>
                </c:pt>
                <c:pt idx="31" formatCode="#,##0">
                  <c:v>22.7</c:v>
                </c:pt>
                <c:pt idx="32" formatCode="#,##0">
                  <c:v>22.4</c:v>
                </c:pt>
                <c:pt idx="33" formatCode="#,##0">
                  <c:v>22.1</c:v>
                </c:pt>
                <c:pt idx="34" formatCode="#,##0">
                  <c:v>21.7</c:v>
                </c:pt>
                <c:pt idx="35" formatCode="#,##0">
                  <c:v>21.2</c:v>
                </c:pt>
                <c:pt idx="36" formatCode="#,##0">
                  <c:v>20.8</c:v>
                </c:pt>
              </c:numCache>
            </c:numRef>
          </c:val>
        </c:ser>
        <c:ser>
          <c:idx val="1"/>
          <c:order val="3"/>
          <c:tx>
            <c:strRef>
              <c:f>'51_ábra_chart'!$G$8</c:f>
              <c:strCache>
                <c:ptCount val="1"/>
                <c:pt idx="0">
                  <c:v>Külföldi források - előrejelzési sáv (jobb skála)</c:v>
                </c:pt>
              </c:strCache>
            </c:strRef>
          </c:tx>
          <c:spPr>
            <a:solidFill>
              <a:srgbClr val="4F81BD">
                <a:lumMod val="20000"/>
                <a:lumOff val="80000"/>
              </a:srgbClr>
            </a:solidFill>
            <a:ln>
              <a:noFill/>
            </a:ln>
          </c:spPr>
          <c:cat>
            <c:strRef>
              <c:f>'51_ábra_chart'!$E$9:$E$45</c:f>
              <c:strCache>
                <c:ptCount val="37"/>
                <c:pt idx="0">
                  <c:v>2009.dec</c:v>
                </c:pt>
                <c:pt idx="1">
                  <c:v>2010.jan</c:v>
                </c:pt>
                <c:pt idx="2">
                  <c:v>febr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</c:v>
                </c:pt>
                <c:pt idx="7">
                  <c:v>júl</c:v>
                </c:pt>
                <c:pt idx="8">
                  <c:v>aug</c:v>
                </c:pt>
                <c:pt idx="9">
                  <c:v>szept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  <c:pt idx="13">
                  <c:v>2011.jan</c:v>
                </c:pt>
                <c:pt idx="14">
                  <c:v>febr</c:v>
                </c:pt>
                <c:pt idx="15">
                  <c:v>márc</c:v>
                </c:pt>
                <c:pt idx="16">
                  <c:v>ápr</c:v>
                </c:pt>
                <c:pt idx="17">
                  <c:v>máj</c:v>
                </c:pt>
                <c:pt idx="18">
                  <c:v>jún</c:v>
                </c:pt>
                <c:pt idx="19">
                  <c:v>júl</c:v>
                </c:pt>
                <c:pt idx="20">
                  <c:v>aug</c:v>
                </c:pt>
                <c:pt idx="21">
                  <c:v>szept</c:v>
                </c:pt>
                <c:pt idx="22">
                  <c:v>okt</c:v>
                </c:pt>
                <c:pt idx="23">
                  <c:v>nov</c:v>
                </c:pt>
                <c:pt idx="24">
                  <c:v>dec</c:v>
                </c:pt>
                <c:pt idx="25">
                  <c:v>2012.jan</c:v>
                </c:pt>
                <c:pt idx="26">
                  <c:v>febr</c:v>
                </c:pt>
                <c:pt idx="27">
                  <c:v>márc</c:v>
                </c:pt>
                <c:pt idx="28">
                  <c:v>ápr</c:v>
                </c:pt>
                <c:pt idx="29">
                  <c:v>máj</c:v>
                </c:pt>
                <c:pt idx="30">
                  <c:v>jún</c:v>
                </c:pt>
                <c:pt idx="31">
                  <c:v>júl</c:v>
                </c:pt>
                <c:pt idx="32">
                  <c:v>aug</c:v>
                </c:pt>
                <c:pt idx="33">
                  <c:v>szept</c:v>
                </c:pt>
                <c:pt idx="34">
                  <c:v>okt</c:v>
                </c:pt>
                <c:pt idx="35">
                  <c:v>nov</c:v>
                </c:pt>
                <c:pt idx="36">
                  <c:v>dec</c:v>
                </c:pt>
              </c:strCache>
            </c:strRef>
          </c:cat>
          <c:val>
            <c:numRef>
              <c:f>'51_ábra_chart'!$K$9:$K$45</c:f>
              <c:numCache>
                <c:formatCode>General</c:formatCode>
                <c:ptCount val="37"/>
                <c:pt idx="24" formatCode="#,##0">
                  <c:v>0</c:v>
                </c:pt>
                <c:pt idx="25" formatCode="#,##0">
                  <c:v>0.5</c:v>
                </c:pt>
                <c:pt idx="26" formatCode="#,##0">
                  <c:v>0.9</c:v>
                </c:pt>
                <c:pt idx="27" formatCode="#,##0">
                  <c:v>1.4</c:v>
                </c:pt>
                <c:pt idx="28" formatCode="#,##0">
                  <c:v>1.6</c:v>
                </c:pt>
                <c:pt idx="29" formatCode="#,##0">
                  <c:v>1.9000000000000001</c:v>
                </c:pt>
                <c:pt idx="30" formatCode="#,##0">
                  <c:v>2.1</c:v>
                </c:pt>
                <c:pt idx="31" formatCode="#,##0">
                  <c:v>2.2999999999999998</c:v>
                </c:pt>
                <c:pt idx="32" formatCode="#,##0">
                  <c:v>2.4</c:v>
                </c:pt>
                <c:pt idx="33" formatCode="#,##0">
                  <c:v>2.6</c:v>
                </c:pt>
                <c:pt idx="34" formatCode="#,##0">
                  <c:v>2.9</c:v>
                </c:pt>
                <c:pt idx="35" formatCode="#,##0">
                  <c:v>3.2</c:v>
                </c:pt>
                <c:pt idx="36" formatCode="#,##0">
                  <c:v>3.6</c:v>
                </c:pt>
              </c:numCache>
            </c:numRef>
          </c:val>
        </c:ser>
        <c:axId val="69059328"/>
        <c:axId val="69060864"/>
      </c:areaChart>
      <c:lineChart>
        <c:grouping val="standard"/>
        <c:ser>
          <c:idx val="0"/>
          <c:order val="1"/>
          <c:tx>
            <c:strRef>
              <c:f>'51_ábra_chart'!$F$8</c:f>
              <c:strCache>
                <c:ptCount val="1"/>
                <c:pt idx="0">
                  <c:v>Külföldi források (jobb skála)</c:v>
                </c:pt>
              </c:strCache>
            </c:strRef>
          </c:tx>
          <c:spPr>
            <a:ln w="28575">
              <a:noFill/>
              <a:prstDash val="sysDot"/>
            </a:ln>
          </c:spPr>
          <c:marker>
            <c:symbol val="none"/>
          </c:marker>
          <c:dPt>
            <c:idx val="32"/>
            <c:spPr>
              <a:ln w="28575">
                <a:solidFill>
                  <a:prstClr val="black"/>
                </a:solidFill>
                <a:prstDash val="solid"/>
              </a:ln>
            </c:spPr>
          </c:dPt>
          <c:cat>
            <c:strRef>
              <c:f>'51_ábra_chart'!$E$9:$E$45</c:f>
              <c:strCache>
                <c:ptCount val="37"/>
                <c:pt idx="0">
                  <c:v>2009.dec</c:v>
                </c:pt>
                <c:pt idx="1">
                  <c:v>2010.jan</c:v>
                </c:pt>
                <c:pt idx="2">
                  <c:v>febr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</c:v>
                </c:pt>
                <c:pt idx="7">
                  <c:v>júl</c:v>
                </c:pt>
                <c:pt idx="8">
                  <c:v>aug</c:v>
                </c:pt>
                <c:pt idx="9">
                  <c:v>szept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  <c:pt idx="13">
                  <c:v>2011.jan</c:v>
                </c:pt>
                <c:pt idx="14">
                  <c:v>febr</c:v>
                </c:pt>
                <c:pt idx="15">
                  <c:v>márc</c:v>
                </c:pt>
                <c:pt idx="16">
                  <c:v>ápr</c:v>
                </c:pt>
                <c:pt idx="17">
                  <c:v>máj</c:v>
                </c:pt>
                <c:pt idx="18">
                  <c:v>jún</c:v>
                </c:pt>
                <c:pt idx="19">
                  <c:v>júl</c:v>
                </c:pt>
                <c:pt idx="20">
                  <c:v>aug</c:v>
                </c:pt>
                <c:pt idx="21">
                  <c:v>szept</c:v>
                </c:pt>
                <c:pt idx="22">
                  <c:v>okt</c:v>
                </c:pt>
                <c:pt idx="23">
                  <c:v>nov</c:v>
                </c:pt>
                <c:pt idx="24">
                  <c:v>dec</c:v>
                </c:pt>
                <c:pt idx="25">
                  <c:v>2012.jan</c:v>
                </c:pt>
                <c:pt idx="26">
                  <c:v>febr</c:v>
                </c:pt>
                <c:pt idx="27">
                  <c:v>márc</c:v>
                </c:pt>
                <c:pt idx="28">
                  <c:v>ápr</c:v>
                </c:pt>
                <c:pt idx="29">
                  <c:v>máj</c:v>
                </c:pt>
                <c:pt idx="30">
                  <c:v>jún</c:v>
                </c:pt>
                <c:pt idx="31">
                  <c:v>júl</c:v>
                </c:pt>
                <c:pt idx="32">
                  <c:v>aug</c:v>
                </c:pt>
                <c:pt idx="33">
                  <c:v>szept</c:v>
                </c:pt>
                <c:pt idx="34">
                  <c:v>okt</c:v>
                </c:pt>
                <c:pt idx="35">
                  <c:v>nov</c:v>
                </c:pt>
                <c:pt idx="36">
                  <c:v>dec</c:v>
                </c:pt>
              </c:strCache>
            </c:strRef>
          </c:cat>
          <c:val>
            <c:numRef>
              <c:f>'51_ábra_chart'!$F$9:$F$41</c:f>
              <c:numCache>
                <c:formatCode>#,##0</c:formatCode>
                <c:ptCount val="33"/>
                <c:pt idx="0">
                  <c:v>35.806723526805506</c:v>
                </c:pt>
                <c:pt idx="1">
                  <c:v>36.091518869841273</c:v>
                </c:pt>
                <c:pt idx="2">
                  <c:v>36.798809472330575</c:v>
                </c:pt>
                <c:pt idx="3">
                  <c:v>36.373216092758753</c:v>
                </c:pt>
                <c:pt idx="4">
                  <c:v>36.60972481580562</c:v>
                </c:pt>
                <c:pt idx="5">
                  <c:v>37.243329494152675</c:v>
                </c:pt>
                <c:pt idx="6">
                  <c:v>36.862110005243309</c:v>
                </c:pt>
                <c:pt idx="7">
                  <c:v>35.40790515633703</c:v>
                </c:pt>
                <c:pt idx="8">
                  <c:v>35.648638983380913</c:v>
                </c:pt>
                <c:pt idx="9">
                  <c:v>35.582666985944535</c:v>
                </c:pt>
                <c:pt idx="10">
                  <c:v>35.013671241141424</c:v>
                </c:pt>
                <c:pt idx="11">
                  <c:v>33.884297684177973</c:v>
                </c:pt>
                <c:pt idx="12">
                  <c:v>32.259068166537226</c:v>
                </c:pt>
                <c:pt idx="13">
                  <c:v>33.344992027077559</c:v>
                </c:pt>
                <c:pt idx="14">
                  <c:v>32.750839599984353</c:v>
                </c:pt>
                <c:pt idx="15">
                  <c:v>32.954704540197078</c:v>
                </c:pt>
                <c:pt idx="16">
                  <c:v>32.16457131545598</c:v>
                </c:pt>
                <c:pt idx="17">
                  <c:v>32.317607337561199</c:v>
                </c:pt>
                <c:pt idx="18">
                  <c:v>31.469278464089115</c:v>
                </c:pt>
                <c:pt idx="19">
                  <c:v>31.492135267435962</c:v>
                </c:pt>
                <c:pt idx="20">
                  <c:v>31.086101176260986</c:v>
                </c:pt>
                <c:pt idx="21">
                  <c:v>30.187676924213743</c:v>
                </c:pt>
                <c:pt idx="22">
                  <c:v>29.664626408314728</c:v>
                </c:pt>
                <c:pt idx="23">
                  <c:v>28.488787185536228</c:v>
                </c:pt>
                <c:pt idx="24">
                  <c:v>26.383690466210048</c:v>
                </c:pt>
                <c:pt idx="25">
                  <c:v>26.28966011925673</c:v>
                </c:pt>
                <c:pt idx="26">
                  <c:v>25.356266097049399</c:v>
                </c:pt>
                <c:pt idx="27">
                  <c:v>24.93973221357103</c:v>
                </c:pt>
                <c:pt idx="28">
                  <c:v>24.854045458236037</c:v>
                </c:pt>
                <c:pt idx="29">
                  <c:v>24.390342748685182</c:v>
                </c:pt>
                <c:pt idx="30">
                  <c:v>25.42411718657074</c:v>
                </c:pt>
                <c:pt idx="31">
                  <c:v>24.048676120250892</c:v>
                </c:pt>
                <c:pt idx="32">
                  <c:v>22.287373901067717</c:v>
                </c:pt>
              </c:numCache>
            </c:numRef>
          </c:val>
        </c:ser>
        <c:ser>
          <c:idx val="7"/>
          <c:order val="5"/>
          <c:tx>
            <c:strRef>
              <c:f>'51_ábra_chart'!$F$8</c:f>
              <c:strCache>
                <c:ptCount val="1"/>
                <c:pt idx="0">
                  <c:v>Külföldi források (jobb skála)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</a:ln>
          </c:spPr>
          <c:marker>
            <c:symbol val="none"/>
          </c:marker>
          <c:val>
            <c:numRef>
              <c:f>'51_ábra_chart'!$F$9:$F$13</c:f>
              <c:numCache>
                <c:formatCode>#,##0</c:formatCode>
                <c:ptCount val="5"/>
                <c:pt idx="0">
                  <c:v>35.806723526805506</c:v>
                </c:pt>
                <c:pt idx="1">
                  <c:v>36.091518869841273</c:v>
                </c:pt>
                <c:pt idx="2">
                  <c:v>36.798809472330575</c:v>
                </c:pt>
                <c:pt idx="3">
                  <c:v>36.373216092758753</c:v>
                </c:pt>
                <c:pt idx="4">
                  <c:v>36.60972481580562</c:v>
                </c:pt>
              </c:numCache>
            </c:numRef>
          </c:val>
        </c:ser>
        <c:ser>
          <c:idx val="5"/>
          <c:order val="6"/>
          <c:tx>
            <c:strRef>
              <c:f>'51_ábra_chart'!$I$8</c:f>
              <c:strCache>
                <c:ptCount val="1"/>
                <c:pt idx="0">
                  <c:v>Hitel/betét arány</c:v>
                </c:pt>
              </c:strCache>
            </c:strRef>
          </c:tx>
          <c:spPr>
            <a:ln w="254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'51_ábra_chart'!$E$9:$E$45</c:f>
              <c:strCache>
                <c:ptCount val="37"/>
                <c:pt idx="0">
                  <c:v>2009.dec</c:v>
                </c:pt>
                <c:pt idx="1">
                  <c:v>2010.jan</c:v>
                </c:pt>
                <c:pt idx="2">
                  <c:v>febr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</c:v>
                </c:pt>
                <c:pt idx="7">
                  <c:v>júl</c:v>
                </c:pt>
                <c:pt idx="8">
                  <c:v>aug</c:v>
                </c:pt>
                <c:pt idx="9">
                  <c:v>szept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  <c:pt idx="13">
                  <c:v>2011.jan</c:v>
                </c:pt>
                <c:pt idx="14">
                  <c:v>febr</c:v>
                </c:pt>
                <c:pt idx="15">
                  <c:v>márc</c:v>
                </c:pt>
                <c:pt idx="16">
                  <c:v>ápr</c:v>
                </c:pt>
                <c:pt idx="17">
                  <c:v>máj</c:v>
                </c:pt>
                <c:pt idx="18">
                  <c:v>jún</c:v>
                </c:pt>
                <c:pt idx="19">
                  <c:v>júl</c:v>
                </c:pt>
                <c:pt idx="20">
                  <c:v>aug</c:v>
                </c:pt>
                <c:pt idx="21">
                  <c:v>szept</c:v>
                </c:pt>
                <c:pt idx="22">
                  <c:v>okt</c:v>
                </c:pt>
                <c:pt idx="23">
                  <c:v>nov</c:v>
                </c:pt>
                <c:pt idx="24">
                  <c:v>dec</c:v>
                </c:pt>
                <c:pt idx="25">
                  <c:v>2012.jan</c:v>
                </c:pt>
                <c:pt idx="26">
                  <c:v>febr</c:v>
                </c:pt>
                <c:pt idx="27">
                  <c:v>márc</c:v>
                </c:pt>
                <c:pt idx="28">
                  <c:v>ápr</c:v>
                </c:pt>
                <c:pt idx="29">
                  <c:v>máj</c:v>
                </c:pt>
                <c:pt idx="30">
                  <c:v>jún</c:v>
                </c:pt>
                <c:pt idx="31">
                  <c:v>júl</c:v>
                </c:pt>
                <c:pt idx="32">
                  <c:v>aug</c:v>
                </c:pt>
                <c:pt idx="33">
                  <c:v>szept</c:v>
                </c:pt>
                <c:pt idx="34">
                  <c:v>okt</c:v>
                </c:pt>
                <c:pt idx="35">
                  <c:v>nov</c:v>
                </c:pt>
                <c:pt idx="36">
                  <c:v>dec</c:v>
                </c:pt>
              </c:strCache>
            </c:strRef>
          </c:cat>
          <c:val>
            <c:numRef>
              <c:f>'51_ábra_chart'!$I$9:$I$41</c:f>
              <c:numCache>
                <c:formatCode>#,##0</c:formatCode>
                <c:ptCount val="33"/>
                <c:pt idx="0">
                  <c:v>134.63297343437932</c:v>
                </c:pt>
                <c:pt idx="1">
                  <c:v>134.82034485830667</c:v>
                </c:pt>
                <c:pt idx="2">
                  <c:v>135.00144957507334</c:v>
                </c:pt>
                <c:pt idx="3">
                  <c:v>135.72048822105978</c:v>
                </c:pt>
                <c:pt idx="4">
                  <c:v>133.91355648561691</c:v>
                </c:pt>
                <c:pt idx="5">
                  <c:v>136.49321026341852</c:v>
                </c:pt>
                <c:pt idx="6">
                  <c:v>142.2071453111015</c:v>
                </c:pt>
                <c:pt idx="7">
                  <c:v>140.43843829458538</c:v>
                </c:pt>
                <c:pt idx="8">
                  <c:v>142.53443919428068</c:v>
                </c:pt>
                <c:pt idx="9">
                  <c:v>138.10763493322915</c:v>
                </c:pt>
                <c:pt idx="10">
                  <c:v>135.71400065332236</c:v>
                </c:pt>
                <c:pt idx="11">
                  <c:v>139.47908251377399</c:v>
                </c:pt>
                <c:pt idx="12">
                  <c:v>140.43171373114939</c:v>
                </c:pt>
                <c:pt idx="13">
                  <c:v>137.2297852943517</c:v>
                </c:pt>
                <c:pt idx="14">
                  <c:v>136.29298996019389</c:v>
                </c:pt>
                <c:pt idx="15">
                  <c:v>132.29598356755037</c:v>
                </c:pt>
                <c:pt idx="16">
                  <c:v>131.79871429011277</c:v>
                </c:pt>
                <c:pt idx="17">
                  <c:v>134.44134008944079</c:v>
                </c:pt>
                <c:pt idx="18">
                  <c:v>132.57544553498605</c:v>
                </c:pt>
                <c:pt idx="19">
                  <c:v>136.10892065437866</c:v>
                </c:pt>
                <c:pt idx="20">
                  <c:v>134.11654558549444</c:v>
                </c:pt>
                <c:pt idx="21">
                  <c:v>133.84438211227879</c:v>
                </c:pt>
                <c:pt idx="22">
                  <c:v>134.46411544230406</c:v>
                </c:pt>
                <c:pt idx="23">
                  <c:v>133.49740492546229</c:v>
                </c:pt>
                <c:pt idx="24">
                  <c:v>129.86973035822268</c:v>
                </c:pt>
                <c:pt idx="25">
                  <c:v>129.39998306799129</c:v>
                </c:pt>
                <c:pt idx="26">
                  <c:v>127.2727367939431</c:v>
                </c:pt>
                <c:pt idx="27">
                  <c:v>126.07051503159904</c:v>
                </c:pt>
                <c:pt idx="28">
                  <c:v>126.0410296836189</c:v>
                </c:pt>
                <c:pt idx="29">
                  <c:v>127.46533017338247</c:v>
                </c:pt>
                <c:pt idx="30">
                  <c:v>124.04705687918212</c:v>
                </c:pt>
                <c:pt idx="31">
                  <c:v>121.10438764577029</c:v>
                </c:pt>
                <c:pt idx="32">
                  <c:v>119.82668859130672</c:v>
                </c:pt>
              </c:numCache>
            </c:numRef>
          </c:val>
        </c:ser>
        <c:ser>
          <c:idx val="6"/>
          <c:order val="7"/>
          <c:tx>
            <c:strRef>
              <c:f>'51_ábra_chart'!$J$8</c:f>
              <c:strCache>
                <c:ptCount val="1"/>
                <c:pt idx="0">
                  <c:v>Hitel/betét arány - előrejelzés</c:v>
                </c:pt>
              </c:strCache>
            </c:strRef>
          </c:tx>
          <c:spPr>
            <a:ln w="25400">
              <a:solidFill>
                <a:srgbClr val="C00000"/>
              </a:solidFill>
              <a:prstDash val="sysDot"/>
            </a:ln>
          </c:spPr>
          <c:marker>
            <c:symbol val="none"/>
          </c:marker>
          <c:dPt>
            <c:idx val="24"/>
            <c:spPr>
              <a:ln w="25400">
                <a:noFill/>
                <a:prstDash val="sysDot"/>
              </a:ln>
            </c:spPr>
          </c:dPt>
          <c:val>
            <c:numRef>
              <c:f>'51_ábra_chart'!$J$9:$J$45</c:f>
              <c:numCache>
                <c:formatCode>General</c:formatCode>
                <c:ptCount val="37"/>
                <c:pt idx="24" formatCode="#,##0">
                  <c:v>129.9</c:v>
                </c:pt>
                <c:pt idx="25" formatCode="#,##0">
                  <c:v>126</c:v>
                </c:pt>
                <c:pt idx="26" formatCode="#,##0">
                  <c:v>124</c:v>
                </c:pt>
                <c:pt idx="27" formatCode="#,##0">
                  <c:v>122</c:v>
                </c:pt>
                <c:pt idx="28" formatCode="#,##0">
                  <c:v>122</c:v>
                </c:pt>
                <c:pt idx="29" formatCode="#,##0">
                  <c:v>121</c:v>
                </c:pt>
                <c:pt idx="30" formatCode="#,##0">
                  <c:v>120</c:v>
                </c:pt>
                <c:pt idx="31" formatCode="#,##0">
                  <c:v>119</c:v>
                </c:pt>
                <c:pt idx="32" formatCode="#,##0">
                  <c:v>119</c:v>
                </c:pt>
                <c:pt idx="33" formatCode="#,##0">
                  <c:v>118</c:v>
                </c:pt>
                <c:pt idx="34" formatCode="#,##0">
                  <c:v>117</c:v>
                </c:pt>
                <c:pt idx="35" formatCode="#,##0">
                  <c:v>116</c:v>
                </c:pt>
                <c:pt idx="36" formatCode="#,##0">
                  <c:v>115</c:v>
                </c:pt>
              </c:numCache>
            </c:numRef>
          </c:val>
        </c:ser>
        <c:marker val="1"/>
        <c:axId val="69051520"/>
        <c:axId val="69053056"/>
      </c:lineChart>
      <c:lineChart>
        <c:grouping val="standard"/>
        <c:ser>
          <c:idx val="4"/>
          <c:order val="0"/>
          <c:tx>
            <c:strRef>
              <c:f>'51_ábra_chart'!$F$8</c:f>
              <c:strCache>
                <c:ptCount val="1"/>
                <c:pt idx="0">
                  <c:v>Külföldi források (jobb skála)</c:v>
                </c:pt>
              </c:strCache>
            </c:strRef>
          </c:tx>
          <c:spPr>
            <a:ln w="38100">
              <a:solidFill>
                <a:prstClr val="black"/>
              </a:solidFill>
              <a:round/>
            </a:ln>
          </c:spPr>
          <c:marker>
            <c:symbol val="none"/>
          </c:marker>
          <c:dPt>
            <c:idx val="7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8"/>
            <c:spPr>
              <a:ln w="38100">
                <a:solidFill>
                  <a:sysClr val="windowText" lastClr="000000"/>
                </a:solidFill>
                <a:round/>
              </a:ln>
            </c:spPr>
          </c:dPt>
          <c:dPt>
            <c:idx val="19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0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1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2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3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4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5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6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7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8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29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30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31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32"/>
            <c:spPr>
              <a:ln w="38100">
                <a:solidFill>
                  <a:prstClr val="black"/>
                </a:solidFill>
                <a:prstDash val="solid"/>
                <a:round/>
              </a:ln>
            </c:spPr>
          </c:dPt>
          <c:dPt>
            <c:idx val="33"/>
            <c:spPr>
              <a:ln w="38100">
                <a:noFill/>
                <a:prstDash val="sysDot"/>
                <a:round/>
              </a:ln>
            </c:spPr>
          </c:dPt>
          <c:dPt>
            <c:idx val="34"/>
            <c:spPr>
              <a:ln w="38100">
                <a:solidFill>
                  <a:prstClr val="black"/>
                </a:solidFill>
                <a:prstDash val="sysDot"/>
                <a:round/>
              </a:ln>
            </c:spPr>
          </c:dPt>
          <c:dPt>
            <c:idx val="35"/>
            <c:spPr>
              <a:ln w="38100">
                <a:solidFill>
                  <a:prstClr val="black"/>
                </a:solidFill>
                <a:prstDash val="sysDot"/>
                <a:round/>
              </a:ln>
            </c:spPr>
          </c:dPt>
          <c:dPt>
            <c:idx val="36"/>
            <c:spPr>
              <a:ln w="38100">
                <a:solidFill>
                  <a:prstClr val="black"/>
                </a:solidFill>
                <a:prstDash val="sysDot"/>
                <a:round/>
              </a:ln>
            </c:spPr>
          </c:dPt>
          <c:cat>
            <c:strRef>
              <c:f>'51_ábra_chart'!$E$9:$E$45</c:f>
              <c:strCache>
                <c:ptCount val="37"/>
                <c:pt idx="0">
                  <c:v>2009.dec</c:v>
                </c:pt>
                <c:pt idx="1">
                  <c:v>2010.jan</c:v>
                </c:pt>
                <c:pt idx="2">
                  <c:v>febr</c:v>
                </c:pt>
                <c:pt idx="3">
                  <c:v>márc</c:v>
                </c:pt>
                <c:pt idx="4">
                  <c:v>ápr</c:v>
                </c:pt>
                <c:pt idx="5">
                  <c:v>máj</c:v>
                </c:pt>
                <c:pt idx="6">
                  <c:v>jún</c:v>
                </c:pt>
                <c:pt idx="7">
                  <c:v>júl</c:v>
                </c:pt>
                <c:pt idx="8">
                  <c:v>aug</c:v>
                </c:pt>
                <c:pt idx="9">
                  <c:v>szept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  <c:pt idx="13">
                  <c:v>2011.jan</c:v>
                </c:pt>
                <c:pt idx="14">
                  <c:v>febr</c:v>
                </c:pt>
                <c:pt idx="15">
                  <c:v>márc</c:v>
                </c:pt>
                <c:pt idx="16">
                  <c:v>ápr</c:v>
                </c:pt>
                <c:pt idx="17">
                  <c:v>máj</c:v>
                </c:pt>
                <c:pt idx="18">
                  <c:v>jún</c:v>
                </c:pt>
                <c:pt idx="19">
                  <c:v>júl</c:v>
                </c:pt>
                <c:pt idx="20">
                  <c:v>aug</c:v>
                </c:pt>
                <c:pt idx="21">
                  <c:v>szept</c:v>
                </c:pt>
                <c:pt idx="22">
                  <c:v>okt</c:v>
                </c:pt>
                <c:pt idx="23">
                  <c:v>nov</c:v>
                </c:pt>
                <c:pt idx="24">
                  <c:v>dec</c:v>
                </c:pt>
                <c:pt idx="25">
                  <c:v>2012.jan</c:v>
                </c:pt>
                <c:pt idx="26">
                  <c:v>febr</c:v>
                </c:pt>
                <c:pt idx="27">
                  <c:v>márc</c:v>
                </c:pt>
                <c:pt idx="28">
                  <c:v>ápr</c:v>
                </c:pt>
                <c:pt idx="29">
                  <c:v>máj</c:v>
                </c:pt>
                <c:pt idx="30">
                  <c:v>jún</c:v>
                </c:pt>
                <c:pt idx="31">
                  <c:v>júl</c:v>
                </c:pt>
                <c:pt idx="32">
                  <c:v>aug</c:v>
                </c:pt>
                <c:pt idx="33">
                  <c:v>szept</c:v>
                </c:pt>
                <c:pt idx="34">
                  <c:v>okt</c:v>
                </c:pt>
                <c:pt idx="35">
                  <c:v>nov</c:v>
                </c:pt>
                <c:pt idx="36">
                  <c:v>dec</c:v>
                </c:pt>
              </c:strCache>
            </c:strRef>
          </c:cat>
          <c:val>
            <c:numRef>
              <c:f>'51_ábra_chart'!$F$9:$F$45</c:f>
              <c:numCache>
                <c:formatCode>#,##0</c:formatCode>
                <c:ptCount val="37"/>
                <c:pt idx="0">
                  <c:v>35.806723526805506</c:v>
                </c:pt>
                <c:pt idx="1">
                  <c:v>36.091518869841273</c:v>
                </c:pt>
                <c:pt idx="2">
                  <c:v>36.798809472330575</c:v>
                </c:pt>
                <c:pt idx="3">
                  <c:v>36.373216092758753</c:v>
                </c:pt>
                <c:pt idx="4">
                  <c:v>36.60972481580562</c:v>
                </c:pt>
                <c:pt idx="5">
                  <c:v>37.243329494152675</c:v>
                </c:pt>
                <c:pt idx="6">
                  <c:v>36.862110005243309</c:v>
                </c:pt>
                <c:pt idx="7">
                  <c:v>35.40790515633703</c:v>
                </c:pt>
                <c:pt idx="8">
                  <c:v>35.648638983380913</c:v>
                </c:pt>
                <c:pt idx="9">
                  <c:v>35.582666985944535</c:v>
                </c:pt>
                <c:pt idx="10">
                  <c:v>35.013671241141424</c:v>
                </c:pt>
                <c:pt idx="11">
                  <c:v>33.884297684177973</c:v>
                </c:pt>
                <c:pt idx="12">
                  <c:v>32.259068166537226</c:v>
                </c:pt>
                <c:pt idx="13">
                  <c:v>33.344992027077559</c:v>
                </c:pt>
                <c:pt idx="14">
                  <c:v>32.750839599984353</c:v>
                </c:pt>
                <c:pt idx="15">
                  <c:v>32.954704540197078</c:v>
                </c:pt>
                <c:pt idx="16">
                  <c:v>32.16457131545598</c:v>
                </c:pt>
                <c:pt idx="17">
                  <c:v>32.317607337561199</c:v>
                </c:pt>
                <c:pt idx="18">
                  <c:v>31.469278464089115</c:v>
                </c:pt>
                <c:pt idx="19">
                  <c:v>31.492135267435962</c:v>
                </c:pt>
                <c:pt idx="20">
                  <c:v>31.086101176260986</c:v>
                </c:pt>
                <c:pt idx="21">
                  <c:v>30.187676924213743</c:v>
                </c:pt>
                <c:pt idx="22">
                  <c:v>29.664626408314728</c:v>
                </c:pt>
                <c:pt idx="23">
                  <c:v>28.488787185536228</c:v>
                </c:pt>
                <c:pt idx="24">
                  <c:v>26.383690466210048</c:v>
                </c:pt>
                <c:pt idx="25">
                  <c:v>26.28966011925673</c:v>
                </c:pt>
                <c:pt idx="26">
                  <c:v>25.356266097049399</c:v>
                </c:pt>
                <c:pt idx="27">
                  <c:v>24.93973221357103</c:v>
                </c:pt>
                <c:pt idx="28">
                  <c:v>24.854045458236037</c:v>
                </c:pt>
                <c:pt idx="29">
                  <c:v>24.390342748685182</c:v>
                </c:pt>
                <c:pt idx="30">
                  <c:v>25.42411718657074</c:v>
                </c:pt>
                <c:pt idx="31">
                  <c:v>24.048676120250892</c:v>
                </c:pt>
                <c:pt idx="32">
                  <c:v>22.287373901067717</c:v>
                </c:pt>
              </c:numCache>
            </c:numRef>
          </c:val>
        </c:ser>
        <c:ser>
          <c:idx val="3"/>
          <c:order val="4"/>
          <c:tx>
            <c:strRef>
              <c:f>'51_ábra_chart'!$G$8</c:f>
              <c:strCache>
                <c:ptCount val="1"/>
                <c:pt idx="0">
                  <c:v>Külföldi források - előrejelzési sáv (jobb skála)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val>
            <c:numRef>
              <c:f>'51_ábra_chart'!$G$9:$G$41</c:f>
              <c:numCache>
                <c:formatCode>General</c:formatCode>
                <c:ptCount val="33"/>
                <c:pt idx="24" formatCode="#,##0">
                  <c:v>26.4</c:v>
                </c:pt>
                <c:pt idx="25" formatCode="#,##0">
                  <c:v>25.6</c:v>
                </c:pt>
                <c:pt idx="26" formatCode="#,##0">
                  <c:v>24.8</c:v>
                </c:pt>
                <c:pt idx="27" formatCode="#,##0">
                  <c:v>24</c:v>
                </c:pt>
                <c:pt idx="28" formatCode="#,##0">
                  <c:v>23.6</c:v>
                </c:pt>
                <c:pt idx="29" formatCode="#,##0">
                  <c:v>23.3</c:v>
                </c:pt>
                <c:pt idx="30" formatCode="#,##0">
                  <c:v>22.9</c:v>
                </c:pt>
                <c:pt idx="31" formatCode="#,##0">
                  <c:v>22.7</c:v>
                </c:pt>
                <c:pt idx="32" formatCode="#,##0">
                  <c:v>22.4</c:v>
                </c:pt>
              </c:numCache>
            </c:numRef>
          </c:val>
        </c:ser>
        <c:marker val="1"/>
        <c:axId val="69059328"/>
        <c:axId val="69060864"/>
      </c:lineChart>
      <c:catAx>
        <c:axId val="69051520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ysClr val="windowText" lastClr="000000"/>
            </a:solidFill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9053056"/>
        <c:crosses val="autoZero"/>
        <c:lblAlgn val="ctr"/>
        <c:lblOffset val="100"/>
        <c:tickLblSkip val="1"/>
      </c:catAx>
      <c:valAx>
        <c:axId val="69053056"/>
        <c:scaling>
          <c:orientation val="minMax"/>
          <c:max val="148"/>
          <c:min val="112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730255940229698E-2"/>
              <c:y val="6.7069394103514892E-3"/>
            </c:manualLayout>
          </c:layout>
        </c:title>
        <c:numFmt formatCode="#,##0" sourceLinked="0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9051520"/>
        <c:crosses val="autoZero"/>
        <c:crossBetween val="between"/>
        <c:majorUnit val="4"/>
      </c:valAx>
      <c:catAx>
        <c:axId val="69059328"/>
        <c:scaling>
          <c:orientation val="minMax"/>
        </c:scaling>
        <c:delete val="1"/>
        <c:axPos val="b"/>
        <c:tickLblPos val="nextTo"/>
        <c:crossAx val="69060864"/>
        <c:crosses val="autoZero"/>
        <c:lblAlgn val="ctr"/>
        <c:lblOffset val="100"/>
      </c:catAx>
      <c:valAx>
        <c:axId val="69060864"/>
        <c:scaling>
          <c:orientation val="minMax"/>
          <c:max val="38"/>
          <c:min val="20"/>
        </c:scaling>
        <c:axPos val="r"/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Mrd EUR</a:t>
                </a:r>
              </a:p>
            </c:rich>
          </c:tx>
          <c:layout>
            <c:manualLayout>
              <c:xMode val="edge"/>
              <c:yMode val="edge"/>
              <c:x val="0.81155258370481431"/>
              <c:y val="4.3546408550783023E-3"/>
            </c:manualLayout>
          </c:layout>
        </c:title>
        <c:numFmt formatCode="#,##0" sourceLinked="0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9059328"/>
        <c:crosses val="max"/>
        <c:crossBetween val="between"/>
        <c:majorUnit val="2"/>
      </c:valAx>
      <c:spPr>
        <a:noFill/>
        <a:ln>
          <a:solidFill>
            <a:schemeClr val="tx1"/>
          </a:solidFill>
        </a:ln>
      </c:spPr>
    </c:plotArea>
    <c:legend>
      <c:legendPos val="b"/>
      <c:legendEntry>
        <c:idx val="1"/>
        <c:delete val="1"/>
      </c:legendEntry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1093463559666421"/>
          <c:y val="0.87425860142673428"/>
          <c:w val="0.73403366245885981"/>
          <c:h val="0.11475019919367921"/>
        </c:manualLayout>
      </c:layout>
      <c:spPr>
        <a:noFill/>
        <a:ln>
          <a:solidFill>
            <a:sysClr val="windowText" lastClr="000000"/>
          </a:solidFill>
        </a:ln>
      </c:spPr>
      <c:txPr>
        <a:bodyPr/>
        <a:lstStyle/>
        <a:p>
          <a:pPr>
            <a:defRPr sz="1470" b="0" i="0" u="none" strike="noStrike" baseline="0">
              <a:solidFill>
                <a:srgbClr val="000000"/>
              </a:solidFill>
              <a:latin typeface="Trebuchet MS"/>
              <a:ea typeface="Trebuchet MS"/>
              <a:cs typeface="Trebuchet MS"/>
            </a:defRPr>
          </a:pPr>
          <a:endParaRPr lang="hu-H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rebuchet MS"/>
          <a:ea typeface="Trebuchet MS"/>
          <a:cs typeface="Trebuchet MS"/>
        </a:defRPr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7777677428872524E-2"/>
          <c:y val="5.2537592592592587E-2"/>
          <c:w val="0.84488944444445713"/>
          <c:h val="0.59062037037037063"/>
        </c:manualLayout>
      </c:layout>
      <c:barChart>
        <c:barDir val="col"/>
        <c:grouping val="stacked"/>
        <c:ser>
          <c:idx val="0"/>
          <c:order val="0"/>
          <c:tx>
            <c:strRef>
              <c:f>'27_ábra_chart'!$F$8</c:f>
              <c:strCache>
                <c:ptCount val="1"/>
                <c:pt idx="0">
                  <c:v>Jelzáloghitelek</c:v>
                </c:pt>
              </c:strCache>
            </c:strRef>
          </c:tx>
          <c:spPr>
            <a:solidFill>
              <a:srgbClr val="80BA27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cat>
            <c:strRef>
              <c:f>'27_ábra_chart'!$E$9:$E$38</c:f>
              <c:strCache>
                <c:ptCount val="30"/>
                <c:pt idx="0">
                  <c:v>2005.I.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2006.I.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2007.I.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2008.I.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2009.I.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2010.I.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2011.I.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2012.I.</c:v>
                </c:pt>
                <c:pt idx="29">
                  <c:v>II.</c:v>
                </c:pt>
              </c:strCache>
            </c:strRef>
          </c:cat>
          <c:val>
            <c:numRef>
              <c:f>'27_ábra_chart'!$F$9:$F$38</c:f>
              <c:numCache>
                <c:formatCode>0.0</c:formatCode>
                <c:ptCount val="30"/>
                <c:pt idx="0">
                  <c:v>112.71014000000001</c:v>
                </c:pt>
                <c:pt idx="1">
                  <c:v>186.30233000000004</c:v>
                </c:pt>
                <c:pt idx="2">
                  <c:v>205.87948</c:v>
                </c:pt>
                <c:pt idx="3">
                  <c:v>206.62168499999999</c:v>
                </c:pt>
                <c:pt idx="4">
                  <c:v>176.88099000000003</c:v>
                </c:pt>
                <c:pt idx="5">
                  <c:v>284.39627999999993</c:v>
                </c:pt>
                <c:pt idx="6">
                  <c:v>302.36898300000001</c:v>
                </c:pt>
                <c:pt idx="7">
                  <c:v>327.22999999999996</c:v>
                </c:pt>
                <c:pt idx="8">
                  <c:v>270.79637799999989</c:v>
                </c:pt>
                <c:pt idx="9">
                  <c:v>350.11571399999991</c:v>
                </c:pt>
                <c:pt idx="10">
                  <c:v>369.39810399999993</c:v>
                </c:pt>
                <c:pt idx="11">
                  <c:v>416.37615567706399</c:v>
                </c:pt>
                <c:pt idx="12">
                  <c:v>366.00721352939252</c:v>
                </c:pt>
                <c:pt idx="13">
                  <c:v>434.85645556965233</c:v>
                </c:pt>
                <c:pt idx="14">
                  <c:v>446.61093114996595</c:v>
                </c:pt>
                <c:pt idx="15">
                  <c:v>344.4160028677581</c:v>
                </c:pt>
                <c:pt idx="16">
                  <c:v>151.43939800000001</c:v>
                </c:pt>
                <c:pt idx="17">
                  <c:v>132.42409900000001</c:v>
                </c:pt>
                <c:pt idx="18">
                  <c:v>131.32323400000001</c:v>
                </c:pt>
                <c:pt idx="19">
                  <c:v>106.40821718530002</c:v>
                </c:pt>
                <c:pt idx="20">
                  <c:v>95.256798273487547</c:v>
                </c:pt>
                <c:pt idx="21">
                  <c:v>104.220996</c:v>
                </c:pt>
                <c:pt idx="22">
                  <c:v>92.139719999999983</c:v>
                </c:pt>
                <c:pt idx="23">
                  <c:v>80.631607999999986</c:v>
                </c:pt>
                <c:pt idx="24">
                  <c:v>61.806657999999999</c:v>
                </c:pt>
                <c:pt idx="25">
                  <c:v>77.788797999999986</c:v>
                </c:pt>
                <c:pt idx="26">
                  <c:v>75.111829000000029</c:v>
                </c:pt>
                <c:pt idx="27">
                  <c:v>61.155279</c:v>
                </c:pt>
                <c:pt idx="28">
                  <c:v>30.365221000000044</c:v>
                </c:pt>
                <c:pt idx="29">
                  <c:v>43.470871999999993</c:v>
                </c:pt>
              </c:numCache>
            </c:numRef>
          </c:val>
        </c:ser>
        <c:ser>
          <c:idx val="1"/>
          <c:order val="1"/>
          <c:tx>
            <c:strRef>
              <c:f>'27_ábra_chart'!$G$8</c:f>
              <c:strCache>
                <c:ptCount val="1"/>
                <c:pt idx="0">
                  <c:v>Egyéb hitelek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cat>
            <c:strRef>
              <c:f>'27_ábra_chart'!$E$9:$E$38</c:f>
              <c:strCache>
                <c:ptCount val="30"/>
                <c:pt idx="0">
                  <c:v>2005.I.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2006.I.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2007.I.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2008.I.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2009.I.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2010.I.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2011.I.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2012.I.</c:v>
                </c:pt>
                <c:pt idx="29">
                  <c:v>II.</c:v>
                </c:pt>
              </c:strCache>
            </c:strRef>
          </c:cat>
          <c:val>
            <c:numRef>
              <c:f>'27_ábra_chart'!$G$9:$G$38</c:f>
              <c:numCache>
                <c:formatCode>0.0</c:formatCode>
                <c:ptCount val="30"/>
                <c:pt idx="0">
                  <c:v>66.105800000000002</c:v>
                </c:pt>
                <c:pt idx="1">
                  <c:v>122.67204</c:v>
                </c:pt>
                <c:pt idx="2">
                  <c:v>136.30194000000003</c:v>
                </c:pt>
                <c:pt idx="3">
                  <c:v>129.31740000000002</c:v>
                </c:pt>
                <c:pt idx="4">
                  <c:v>109.88425000000002</c:v>
                </c:pt>
                <c:pt idx="5">
                  <c:v>127.88600000000001</c:v>
                </c:pt>
                <c:pt idx="6">
                  <c:v>136.721</c:v>
                </c:pt>
                <c:pt idx="7">
                  <c:v>125.32299999999998</c:v>
                </c:pt>
                <c:pt idx="8">
                  <c:v>110.31615299999999</c:v>
                </c:pt>
                <c:pt idx="9">
                  <c:v>137.65270500000003</c:v>
                </c:pt>
                <c:pt idx="10">
                  <c:v>144.09825800000002</c:v>
                </c:pt>
                <c:pt idx="11">
                  <c:v>137.80706100000003</c:v>
                </c:pt>
                <c:pt idx="12">
                  <c:v>118.45487700000001</c:v>
                </c:pt>
                <c:pt idx="13">
                  <c:v>151.20435300000005</c:v>
                </c:pt>
                <c:pt idx="14">
                  <c:v>141.17076699999996</c:v>
                </c:pt>
                <c:pt idx="15">
                  <c:v>116.25524799999997</c:v>
                </c:pt>
                <c:pt idx="16">
                  <c:v>65.883578999999969</c:v>
                </c:pt>
                <c:pt idx="17">
                  <c:v>73.758544000000001</c:v>
                </c:pt>
                <c:pt idx="18">
                  <c:v>73.511765999999994</c:v>
                </c:pt>
                <c:pt idx="19">
                  <c:v>64.783335000000008</c:v>
                </c:pt>
                <c:pt idx="20">
                  <c:v>53.860364000000004</c:v>
                </c:pt>
                <c:pt idx="21">
                  <c:v>54.945543999999998</c:v>
                </c:pt>
                <c:pt idx="22">
                  <c:v>51.221159000000007</c:v>
                </c:pt>
                <c:pt idx="23">
                  <c:v>50.031244999999998</c:v>
                </c:pt>
                <c:pt idx="24">
                  <c:v>38.488679000000005</c:v>
                </c:pt>
                <c:pt idx="25">
                  <c:v>46.107726999999997</c:v>
                </c:pt>
                <c:pt idx="26">
                  <c:v>47.720193000000016</c:v>
                </c:pt>
                <c:pt idx="27">
                  <c:v>49.665083999999993</c:v>
                </c:pt>
                <c:pt idx="28">
                  <c:v>37.037516000000011</c:v>
                </c:pt>
                <c:pt idx="29">
                  <c:v>38.955386999999995</c:v>
                </c:pt>
              </c:numCache>
            </c:numRef>
          </c:val>
        </c:ser>
        <c:ser>
          <c:idx val="2"/>
          <c:order val="2"/>
          <c:tx>
            <c:strRef>
              <c:f>'27_ábra_chart'!$H$8</c:f>
              <c:strCache>
                <c:ptCount val="1"/>
                <c:pt idx="0">
                  <c:v>Végtörlesztés hitelkiváltó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Text" lastClr="000000"/>
              </a:solidFill>
            </a:ln>
          </c:spPr>
          <c:cat>
            <c:strRef>
              <c:f>'27_ábra_chart'!$E$9:$E$38</c:f>
              <c:strCache>
                <c:ptCount val="30"/>
                <c:pt idx="0">
                  <c:v>2005.I.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2006.I.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2007.I.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2008.I.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2009.I.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2010.I.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2011.I.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2012.I.</c:v>
                </c:pt>
                <c:pt idx="29">
                  <c:v>II.</c:v>
                </c:pt>
              </c:strCache>
            </c:strRef>
          </c:cat>
          <c:val>
            <c:numRef>
              <c:f>'27_ábra_chart'!$H$9:$H$38</c:f>
              <c:numCache>
                <c:formatCode>General</c:formatCode>
                <c:ptCount val="30"/>
                <c:pt idx="27" formatCode="0.0">
                  <c:v>59.865000000000002</c:v>
                </c:pt>
                <c:pt idx="28" formatCode="0.0">
                  <c:v>151.04199999999997</c:v>
                </c:pt>
              </c:numCache>
            </c:numRef>
          </c:val>
        </c:ser>
        <c:overlap val="100"/>
        <c:axId val="69130112"/>
        <c:axId val="69131648"/>
      </c:barChart>
      <c:lineChart>
        <c:grouping val="standard"/>
        <c:ser>
          <c:idx val="3"/>
          <c:order val="3"/>
          <c:tx>
            <c:strRef>
              <c:f>'27_ábra_chart'!$I$8</c:f>
              <c:strCache>
                <c:ptCount val="1"/>
                <c:pt idx="0">
                  <c:v>Jelzálog hitelek átlagos THM mutatója (jobb skála)</c:v>
                </c:pt>
              </c:strCache>
            </c:strRef>
          </c:tx>
          <c:spPr>
            <a:ln>
              <a:solidFill>
                <a:srgbClr val="B12009"/>
              </a:solidFill>
            </a:ln>
          </c:spPr>
          <c:marker>
            <c:symbol val="none"/>
          </c:marker>
          <c:cat>
            <c:strRef>
              <c:f>'27_ábra_chart'!$E$9:$E$38</c:f>
              <c:strCache>
                <c:ptCount val="30"/>
                <c:pt idx="0">
                  <c:v>2005.I.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2006.I.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2007.I.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2008.I.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2009.I.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2010.I.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2011.I.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2012.I.</c:v>
                </c:pt>
                <c:pt idx="29">
                  <c:v>II.</c:v>
                </c:pt>
              </c:strCache>
            </c:strRef>
          </c:cat>
          <c:val>
            <c:numRef>
              <c:f>'27_ábra_chart'!$I$9:$I$38</c:f>
              <c:numCache>
                <c:formatCode>0.0</c:formatCode>
                <c:ptCount val="30"/>
                <c:pt idx="0">
                  <c:v>9.5918707517400339</c:v>
                </c:pt>
                <c:pt idx="1">
                  <c:v>8.2993309778618709</c:v>
                </c:pt>
                <c:pt idx="2">
                  <c:v>7.8494401011713437</c:v>
                </c:pt>
                <c:pt idx="3">
                  <c:v>7.551003034574669</c:v>
                </c:pt>
                <c:pt idx="4">
                  <c:v>7.4391775136858396</c:v>
                </c:pt>
                <c:pt idx="5">
                  <c:v>7.314280653469214</c:v>
                </c:pt>
                <c:pt idx="6">
                  <c:v>7.1144936282124016</c:v>
                </c:pt>
                <c:pt idx="7">
                  <c:v>7.2601065926711428</c:v>
                </c:pt>
                <c:pt idx="8">
                  <c:v>6.8709379090855967</c:v>
                </c:pt>
                <c:pt idx="9">
                  <c:v>6.989387630573602</c:v>
                </c:pt>
                <c:pt idx="10">
                  <c:v>7.1927938234092608</c:v>
                </c:pt>
                <c:pt idx="11">
                  <c:v>7.1162791050203484</c:v>
                </c:pt>
                <c:pt idx="12">
                  <c:v>7.5018089085228103</c:v>
                </c:pt>
                <c:pt idx="13">
                  <c:v>7.7056736031790996</c:v>
                </c:pt>
                <c:pt idx="14">
                  <c:v>7.8326509229671055</c:v>
                </c:pt>
                <c:pt idx="15">
                  <c:v>8.4948905478725312</c:v>
                </c:pt>
                <c:pt idx="16">
                  <c:v>10.114553482940318</c:v>
                </c:pt>
                <c:pt idx="17">
                  <c:v>11.174297491510744</c:v>
                </c:pt>
                <c:pt idx="18">
                  <c:v>11.035583436522012</c:v>
                </c:pt>
                <c:pt idx="19">
                  <c:v>9.7293816274110174</c:v>
                </c:pt>
                <c:pt idx="20">
                  <c:v>9.4287908781818217</c:v>
                </c:pt>
                <c:pt idx="21">
                  <c:v>10.15112343448062</c:v>
                </c:pt>
                <c:pt idx="22">
                  <c:v>9.8482484510636255</c:v>
                </c:pt>
                <c:pt idx="23">
                  <c:v>9.8936540306139769</c:v>
                </c:pt>
                <c:pt idx="24">
                  <c:v>10.573205723726399</c:v>
                </c:pt>
                <c:pt idx="25">
                  <c:v>10.940188505033849</c:v>
                </c:pt>
                <c:pt idx="26">
                  <c:v>10.862051039790291</c:v>
                </c:pt>
                <c:pt idx="27">
                  <c:v>11.771729254235151</c:v>
                </c:pt>
                <c:pt idx="28">
                  <c:v>12.788223386157267</c:v>
                </c:pt>
                <c:pt idx="29">
                  <c:v>12.858710027553855</c:v>
                </c:pt>
              </c:numCache>
            </c:numRef>
          </c:val>
        </c:ser>
        <c:marker val="1"/>
        <c:axId val="69137920"/>
        <c:axId val="69139456"/>
      </c:lineChart>
      <c:catAx>
        <c:axId val="69130112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9131648"/>
        <c:crosses val="autoZero"/>
        <c:auto val="1"/>
        <c:lblAlgn val="ctr"/>
        <c:lblOffset val="100"/>
        <c:tickLblSkip val="2"/>
        <c:tickMarkSkip val="1"/>
      </c:catAx>
      <c:valAx>
        <c:axId val="69131648"/>
        <c:scaling>
          <c:orientation val="minMax"/>
          <c:max val="600"/>
          <c:min val="0"/>
        </c:scaling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Mrd Ft</a:t>
                </a:r>
              </a:p>
            </c:rich>
          </c:tx>
          <c:layout>
            <c:manualLayout>
              <c:xMode val="edge"/>
              <c:yMode val="edge"/>
              <c:x val="7.8579621991695492E-2"/>
              <c:y val="8.121207071338306E-4"/>
            </c:manualLayout>
          </c:layout>
        </c:title>
        <c:numFmt formatCode="0" sourceLinked="0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9130112"/>
        <c:crosses val="autoZero"/>
        <c:crossBetween val="between"/>
        <c:majorUnit val="50"/>
      </c:valAx>
      <c:catAx>
        <c:axId val="69137920"/>
        <c:scaling>
          <c:orientation val="minMax"/>
        </c:scaling>
        <c:delete val="1"/>
        <c:axPos val="b"/>
        <c:tickLblPos val="nextTo"/>
        <c:crossAx val="69139456"/>
        <c:crosses val="autoZero"/>
        <c:auto val="1"/>
        <c:lblAlgn val="ctr"/>
        <c:lblOffset val="100"/>
      </c:catAx>
      <c:valAx>
        <c:axId val="69139456"/>
        <c:scaling>
          <c:orientation val="minMax"/>
          <c:max val="16"/>
          <c:min val="4"/>
        </c:scaling>
        <c:axPos val="r"/>
        <c:title>
          <c:tx>
            <c:rich>
              <a:bodyPr rot="0" vert="horz"/>
              <a:lstStyle/>
              <a:p>
                <a:pPr algn="ctr">
                  <a:defRPr sz="1600" b="0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r>
                  <a:rPr lang="hu-HU"/>
                  <a:t>Mrd Ft</a:t>
                </a:r>
              </a:p>
            </c:rich>
          </c:tx>
          <c:layout>
            <c:manualLayout>
              <c:xMode val="edge"/>
              <c:yMode val="edge"/>
              <c:x val="0.82881459262036694"/>
              <c:y val="2.6755914769913055E-4"/>
            </c:manualLayout>
          </c:layout>
        </c:title>
        <c:numFmt formatCode="0" sourceLinked="0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</a:defRPr>
            </a:pPr>
            <a:endParaRPr lang="hu-HU"/>
          </a:p>
        </c:txPr>
        <c:crossAx val="69137920"/>
        <c:crosses val="max"/>
        <c:crossBetween val="between"/>
        <c:majorUnit val="1"/>
      </c:valAx>
      <c:spPr>
        <a:noFill/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6.6617783888125129E-2"/>
          <c:y val="0.8132764885870748"/>
          <c:w val="0.87558388534766429"/>
          <c:h val="0.17261249751188526"/>
        </c:manualLayout>
      </c:layout>
      <c:spPr>
        <a:noFill/>
        <a:ln>
          <a:solidFill>
            <a:schemeClr val="tx1"/>
          </a:solidFill>
        </a:ln>
      </c:spPr>
      <c:txPr>
        <a:bodyPr/>
        <a:lstStyle/>
        <a:p>
          <a:pPr>
            <a:defRPr sz="1470" b="0" i="0" u="none" strike="noStrike" baseline="0">
              <a:solidFill>
                <a:srgbClr val="000000"/>
              </a:solidFill>
              <a:latin typeface="Trebuchet MS"/>
              <a:ea typeface="Trebuchet MS"/>
              <a:cs typeface="Trebuchet MS"/>
            </a:defRPr>
          </a:pPr>
          <a:endParaRPr lang="hu-H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rebuchet MS"/>
          <a:ea typeface="Trebuchet MS"/>
          <a:cs typeface="Trebuchet MS"/>
        </a:defRPr>
      </a:pPr>
      <a:endParaRPr lang="hu-H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 sz="2000"/>
            </a:pPr>
            <a:r>
              <a:rPr lang="hu-HU" sz="2000"/>
              <a:t>A bankrendszer külföldi forrásai nemzetközi összehasonlításban (2010. június=100)</a:t>
            </a:r>
          </a:p>
        </c:rich>
      </c:tx>
      <c:layout>
        <c:manualLayout>
          <c:xMode val="edge"/>
          <c:yMode val="edge"/>
          <c:x val="0.20830734477862442"/>
          <c:y val="4.6948356807511738E-3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'kf források kke'!$F$31</c:f>
              <c:strCache>
                <c:ptCount val="1"/>
                <c:pt idx="0">
                  <c:v>HU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'kf források kke'!$D$32:$E$44</c:f>
              <c:strCache>
                <c:ptCount val="13"/>
                <c:pt idx="0">
                  <c:v>2010.jún</c:v>
                </c:pt>
                <c:pt idx="1">
                  <c:v>júl</c:v>
                </c:pt>
                <c:pt idx="2">
                  <c:v>aug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  <c:pt idx="7">
                  <c:v>2011.jan</c:v>
                </c:pt>
                <c:pt idx="8">
                  <c:v>febr</c:v>
                </c:pt>
                <c:pt idx="9">
                  <c:v>márc</c:v>
                </c:pt>
                <c:pt idx="10">
                  <c:v>ápr</c:v>
                </c:pt>
                <c:pt idx="11">
                  <c:v>máj</c:v>
                </c:pt>
                <c:pt idx="12">
                  <c:v>jún</c:v>
                </c:pt>
              </c:strCache>
            </c:strRef>
          </c:cat>
          <c:val>
            <c:numRef>
              <c:f>'kf források kke'!$F$32:$F$44</c:f>
              <c:numCache>
                <c:formatCode>0.0</c:formatCode>
                <c:ptCount val="13"/>
                <c:pt idx="0">
                  <c:v>100</c:v>
                </c:pt>
                <c:pt idx="1">
                  <c:v>96.125915555196542</c:v>
                </c:pt>
                <c:pt idx="2">
                  <c:v>96.952698288420919</c:v>
                </c:pt>
                <c:pt idx="3">
                  <c:v>95.286000226693758</c:v>
                </c:pt>
                <c:pt idx="4">
                  <c:v>95.576296926325369</c:v>
                </c:pt>
                <c:pt idx="5">
                  <c:v>91.359746021102652</c:v>
                </c:pt>
                <c:pt idx="6">
                  <c:v>87.977268991005815</c:v>
                </c:pt>
                <c:pt idx="7">
                  <c:v>90.351038818796383</c:v>
                </c:pt>
                <c:pt idx="8">
                  <c:v>88.210285168736206</c:v>
                </c:pt>
                <c:pt idx="9">
                  <c:v>88.141255584071558</c:v>
                </c:pt>
                <c:pt idx="10">
                  <c:v>86.543413597708593</c:v>
                </c:pt>
                <c:pt idx="11">
                  <c:v>86.165753516157196</c:v>
                </c:pt>
                <c:pt idx="12">
                  <c:v>83.120495409036508</c:v>
                </c:pt>
              </c:numCache>
            </c:numRef>
          </c:val>
        </c:ser>
        <c:ser>
          <c:idx val="1"/>
          <c:order val="1"/>
          <c:tx>
            <c:strRef>
              <c:f>'kf források kke'!$G$31</c:f>
              <c:strCache>
                <c:ptCount val="1"/>
                <c:pt idx="0">
                  <c:v>CZ</c:v>
                </c:pt>
              </c:strCache>
            </c:strRef>
          </c:tx>
          <c:cat>
            <c:strRef>
              <c:f>'kf források kke'!$D$32:$E$44</c:f>
              <c:strCache>
                <c:ptCount val="13"/>
                <c:pt idx="0">
                  <c:v>2010.jún</c:v>
                </c:pt>
                <c:pt idx="1">
                  <c:v>júl</c:v>
                </c:pt>
                <c:pt idx="2">
                  <c:v>aug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  <c:pt idx="7">
                  <c:v>2011.jan</c:v>
                </c:pt>
                <c:pt idx="8">
                  <c:v>febr</c:v>
                </c:pt>
                <c:pt idx="9">
                  <c:v>márc</c:v>
                </c:pt>
                <c:pt idx="10">
                  <c:v>ápr</c:v>
                </c:pt>
                <c:pt idx="11">
                  <c:v>máj</c:v>
                </c:pt>
                <c:pt idx="12">
                  <c:v>jún</c:v>
                </c:pt>
              </c:strCache>
            </c:strRef>
          </c:cat>
          <c:val>
            <c:numRef>
              <c:f>'kf források kke'!$G$32:$G$44</c:f>
              <c:numCache>
                <c:formatCode>0.0</c:formatCode>
                <c:ptCount val="13"/>
                <c:pt idx="0">
                  <c:v>100</c:v>
                </c:pt>
                <c:pt idx="1">
                  <c:v>94.244604316546756</c:v>
                </c:pt>
                <c:pt idx="2">
                  <c:v>95.683453237410049</c:v>
                </c:pt>
                <c:pt idx="3">
                  <c:v>90.647482014388459</c:v>
                </c:pt>
                <c:pt idx="4">
                  <c:v>92.086330935251496</c:v>
                </c:pt>
                <c:pt idx="5">
                  <c:v>100</c:v>
                </c:pt>
                <c:pt idx="6">
                  <c:v>110.07194244604317</c:v>
                </c:pt>
                <c:pt idx="7">
                  <c:v>98.561151079136692</c:v>
                </c:pt>
                <c:pt idx="8">
                  <c:v>106.47482014388471</c:v>
                </c:pt>
                <c:pt idx="9">
                  <c:v>109.3525179856115</c:v>
                </c:pt>
                <c:pt idx="10">
                  <c:v>107.91366906474862</c:v>
                </c:pt>
                <c:pt idx="11">
                  <c:v>121.58273381294927</c:v>
                </c:pt>
                <c:pt idx="12">
                  <c:v>112.94964028776982</c:v>
                </c:pt>
              </c:numCache>
            </c:numRef>
          </c:val>
        </c:ser>
        <c:ser>
          <c:idx val="2"/>
          <c:order val="2"/>
          <c:tx>
            <c:strRef>
              <c:f>'kf források kke'!$H$31</c:f>
              <c:strCache>
                <c:ptCount val="1"/>
                <c:pt idx="0">
                  <c:v>PL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'kf források kke'!$D$32:$E$44</c:f>
              <c:strCache>
                <c:ptCount val="13"/>
                <c:pt idx="0">
                  <c:v>2010.jún</c:v>
                </c:pt>
                <c:pt idx="1">
                  <c:v>júl</c:v>
                </c:pt>
                <c:pt idx="2">
                  <c:v>aug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  <c:pt idx="7">
                  <c:v>2011.jan</c:v>
                </c:pt>
                <c:pt idx="8">
                  <c:v>febr</c:v>
                </c:pt>
                <c:pt idx="9">
                  <c:v>márc</c:v>
                </c:pt>
                <c:pt idx="10">
                  <c:v>ápr</c:v>
                </c:pt>
                <c:pt idx="11">
                  <c:v>máj</c:v>
                </c:pt>
                <c:pt idx="12">
                  <c:v>jún</c:v>
                </c:pt>
              </c:strCache>
            </c:strRef>
          </c:cat>
          <c:val>
            <c:numRef>
              <c:f>'kf források kke'!$H$32:$H$44</c:f>
              <c:numCache>
                <c:formatCode>0.0</c:formatCode>
                <c:ptCount val="13"/>
                <c:pt idx="0">
                  <c:v>100</c:v>
                </c:pt>
                <c:pt idx="1">
                  <c:v>101.55210643015518</c:v>
                </c:pt>
                <c:pt idx="2">
                  <c:v>100.88691796008868</c:v>
                </c:pt>
                <c:pt idx="3">
                  <c:v>102.43902439024409</c:v>
                </c:pt>
                <c:pt idx="4">
                  <c:v>104.65631929046558</c:v>
                </c:pt>
                <c:pt idx="5">
                  <c:v>108.42572062084272</c:v>
                </c:pt>
                <c:pt idx="6">
                  <c:v>109.09090909090909</c:v>
                </c:pt>
                <c:pt idx="7">
                  <c:v>110.86474501108628</c:v>
                </c:pt>
                <c:pt idx="8">
                  <c:v>115.9645232815968</c:v>
                </c:pt>
                <c:pt idx="9">
                  <c:v>110.4212860310423</c:v>
                </c:pt>
                <c:pt idx="10">
                  <c:v>118.40354767184053</c:v>
                </c:pt>
                <c:pt idx="11">
                  <c:v>121.50776053215057</c:v>
                </c:pt>
                <c:pt idx="12">
                  <c:v>122.39467849223948</c:v>
                </c:pt>
              </c:numCache>
            </c:numRef>
          </c:val>
        </c:ser>
        <c:ser>
          <c:idx val="3"/>
          <c:order val="3"/>
          <c:tx>
            <c:strRef>
              <c:f>'kf források kke'!$I$31</c:f>
              <c:strCache>
                <c:ptCount val="1"/>
                <c:pt idx="0">
                  <c:v>RO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'kf források kke'!$D$32:$E$44</c:f>
              <c:strCache>
                <c:ptCount val="13"/>
                <c:pt idx="0">
                  <c:v>2010.jún</c:v>
                </c:pt>
                <c:pt idx="1">
                  <c:v>júl</c:v>
                </c:pt>
                <c:pt idx="2">
                  <c:v>aug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  <c:pt idx="7">
                  <c:v>2011.jan</c:v>
                </c:pt>
                <c:pt idx="8">
                  <c:v>febr</c:v>
                </c:pt>
                <c:pt idx="9">
                  <c:v>márc</c:v>
                </c:pt>
                <c:pt idx="10">
                  <c:v>ápr</c:v>
                </c:pt>
                <c:pt idx="11">
                  <c:v>máj</c:v>
                </c:pt>
                <c:pt idx="12">
                  <c:v>jún</c:v>
                </c:pt>
              </c:strCache>
            </c:strRef>
          </c:cat>
          <c:val>
            <c:numRef>
              <c:f>'kf források kke'!$I$32:$I$44</c:f>
              <c:numCache>
                <c:formatCode>0.0</c:formatCode>
                <c:ptCount val="13"/>
                <c:pt idx="0">
                  <c:v>100</c:v>
                </c:pt>
                <c:pt idx="1">
                  <c:v>111.0047846889954</c:v>
                </c:pt>
                <c:pt idx="2">
                  <c:v>110.04784688995234</c:v>
                </c:pt>
                <c:pt idx="3">
                  <c:v>108.13397129186598</c:v>
                </c:pt>
                <c:pt idx="4">
                  <c:v>107.65550239234418</c:v>
                </c:pt>
                <c:pt idx="5">
                  <c:v>110.52631578947371</c:v>
                </c:pt>
                <c:pt idx="6">
                  <c:v>115.311004784689</c:v>
                </c:pt>
                <c:pt idx="7">
                  <c:v>113.39712918660292</c:v>
                </c:pt>
                <c:pt idx="8">
                  <c:v>112.91866028708139</c:v>
                </c:pt>
                <c:pt idx="9">
                  <c:v>114.83253588516749</c:v>
                </c:pt>
                <c:pt idx="10">
                  <c:v>112.91866028708139</c:v>
                </c:pt>
                <c:pt idx="11">
                  <c:v>113.39712918660292</c:v>
                </c:pt>
                <c:pt idx="12">
                  <c:v>117.70334928229668</c:v>
                </c:pt>
              </c:numCache>
            </c:numRef>
          </c:val>
        </c:ser>
        <c:ser>
          <c:idx val="4"/>
          <c:order val="4"/>
          <c:tx>
            <c:strRef>
              <c:f>'kf források kke'!$J$31</c:f>
              <c:strCache>
                <c:ptCount val="1"/>
                <c:pt idx="0">
                  <c:v>BG</c:v>
                </c:pt>
              </c:strCache>
            </c:strRef>
          </c:tx>
          <c:cat>
            <c:strRef>
              <c:f>'kf források kke'!$D$32:$E$44</c:f>
              <c:strCache>
                <c:ptCount val="13"/>
                <c:pt idx="0">
                  <c:v>2010.jún</c:v>
                </c:pt>
                <c:pt idx="1">
                  <c:v>júl</c:v>
                </c:pt>
                <c:pt idx="2">
                  <c:v>aug</c:v>
                </c:pt>
                <c:pt idx="3">
                  <c:v>szept</c:v>
                </c:pt>
                <c:pt idx="4">
                  <c:v>okt</c:v>
                </c:pt>
                <c:pt idx="5">
                  <c:v>nov</c:v>
                </c:pt>
                <c:pt idx="6">
                  <c:v>dec</c:v>
                </c:pt>
                <c:pt idx="7">
                  <c:v>2011.jan</c:v>
                </c:pt>
                <c:pt idx="8">
                  <c:v>febr</c:v>
                </c:pt>
                <c:pt idx="9">
                  <c:v>márc</c:v>
                </c:pt>
                <c:pt idx="10">
                  <c:v>ápr</c:v>
                </c:pt>
                <c:pt idx="11">
                  <c:v>máj</c:v>
                </c:pt>
                <c:pt idx="12">
                  <c:v>jún</c:v>
                </c:pt>
              </c:strCache>
            </c:strRef>
          </c:cat>
          <c:val>
            <c:numRef>
              <c:f>'kf források kke'!$J$32:$J$44</c:f>
              <c:numCache>
                <c:formatCode>0.0</c:formatCode>
                <c:ptCount val="13"/>
                <c:pt idx="0">
                  <c:v>100</c:v>
                </c:pt>
                <c:pt idx="1">
                  <c:v>97.368421052631277</c:v>
                </c:pt>
                <c:pt idx="2">
                  <c:v>93.421052631578931</c:v>
                </c:pt>
                <c:pt idx="3">
                  <c:v>102.63157894736841</c:v>
                </c:pt>
                <c:pt idx="4">
                  <c:v>97.368421052631277</c:v>
                </c:pt>
                <c:pt idx="5">
                  <c:v>98.684210526315795</c:v>
                </c:pt>
                <c:pt idx="6">
                  <c:v>98.684210526315795</c:v>
                </c:pt>
                <c:pt idx="7">
                  <c:v>96.05263157894737</c:v>
                </c:pt>
                <c:pt idx="8">
                  <c:v>96.05263157894737</c:v>
                </c:pt>
                <c:pt idx="9">
                  <c:v>93.421052631578931</c:v>
                </c:pt>
                <c:pt idx="10">
                  <c:v>90.789473684210776</c:v>
                </c:pt>
                <c:pt idx="11">
                  <c:v>92.105263157894484</c:v>
                </c:pt>
                <c:pt idx="12">
                  <c:v>94.73684210526315</c:v>
                </c:pt>
              </c:numCache>
            </c:numRef>
          </c:val>
        </c:ser>
        <c:marker val="1"/>
        <c:axId val="69182592"/>
        <c:axId val="69184128"/>
      </c:lineChart>
      <c:catAx>
        <c:axId val="69182592"/>
        <c:scaling>
          <c:orientation val="minMax"/>
        </c:scaling>
        <c:axPos val="b"/>
        <c:numFmt formatCode="#,##0" sourceLinked="0"/>
        <c:majorTickMark val="none"/>
        <c:tickLblPos val="nextTo"/>
        <c:txPr>
          <a:bodyPr rot="-5400000" vert="horz"/>
          <a:lstStyle/>
          <a:p>
            <a:pPr>
              <a:defRPr sz="1400"/>
            </a:pPr>
            <a:endParaRPr lang="hu-HU"/>
          </a:p>
        </c:txPr>
        <c:crossAx val="69184128"/>
        <c:crosses val="autoZero"/>
        <c:auto val="1"/>
        <c:lblAlgn val="ctr"/>
        <c:lblOffset val="100"/>
      </c:catAx>
      <c:valAx>
        <c:axId val="69184128"/>
        <c:scaling>
          <c:orientation val="minMax"/>
          <c:max val="130"/>
          <c:min val="8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6.5573770491803282E-2"/>
              <c:y val="9.376827896512975E-2"/>
            </c:manualLayout>
          </c:layout>
        </c:title>
        <c:numFmt formatCode="0" sourceLinked="0"/>
        <c:majorTickMark val="none"/>
        <c:tickLblPos val="nextTo"/>
        <c:crossAx val="69182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400" b="1"/>
      </a:pPr>
      <a:endParaRPr lang="hu-H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 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EE73B3-F5A9-4A22-BCE9-A7BC6F89896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EE73B3-F5A9-4A22-BCE9-A7BC6F898964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E464-55C7-401B-AEDF-A906B93B08B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28E2-55A3-40FA-9FBC-C85106B048E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51C4F-D8E5-491D-8C55-7DE126455342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Cím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iagram helye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u-H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4D0A9-C570-46BD-86D8-F87988CCF6B8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ABC78-AFB1-46D9-992A-22D34080ABF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2A438-DAB6-4C62-AB1F-D51CB7B17D17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7EA53-07FD-4122-BCDC-9A82F431EEC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626BB-330A-48C7-BAA7-1F71F6C8174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78742-FC64-43E3-8225-5AD85C65EA4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1519F-E433-4143-B15D-E9B84B80F943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13B2C-4381-42C3-9979-0988FD661D82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dirty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0A2CB-8B75-49D9-8AE6-269788317F5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7549EC-9D8F-4A1F-9DB3-D78DB6B67B6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4" Type="http://schemas.openxmlformats.org/officeDocument/2006/relationships/oleObject" Target="../embeddings/Microsoft_Office_Word_97-2003_dokumentum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533400" y="1928802"/>
            <a:ext cx="8229600" cy="1285884"/>
          </a:xfrm>
          <a:solidFill>
            <a:srgbClr val="FFFF6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hu-HU" sz="3600" b="1" dirty="0" smtClean="0"/>
              <a:t>Kettős szorításban a magyar bankszektor</a:t>
            </a:r>
          </a:p>
        </p:txBody>
      </p:sp>
      <p:sp>
        <p:nvSpPr>
          <p:cNvPr id="1028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642910" y="3643314"/>
            <a:ext cx="8072494" cy="2681286"/>
          </a:xfrm>
          <a:noFill/>
        </p:spPr>
        <p:txBody>
          <a:bodyPr/>
          <a:lstStyle/>
          <a:p>
            <a:r>
              <a:rPr lang="hu-HU" sz="2800" b="1" dirty="0" smtClean="0"/>
              <a:t>Várhegyi Éva</a:t>
            </a:r>
          </a:p>
          <a:p>
            <a:r>
              <a:rPr lang="hu-HU" sz="2400" b="1" dirty="0" smtClean="0"/>
              <a:t>tudományos tanácsadó, az MTA doktora</a:t>
            </a:r>
          </a:p>
          <a:p>
            <a:endParaRPr lang="hu-HU" sz="2400" b="1" i="1" dirty="0" smtClean="0"/>
          </a:p>
          <a:p>
            <a:r>
              <a:rPr lang="hu-HU" sz="2400" b="1" i="1" dirty="0" smtClean="0"/>
              <a:t>„Bankok Magyarországon – 2012</a:t>
            </a:r>
            <a:r>
              <a:rPr lang="hu-HU" sz="2400" b="1" dirty="0" smtClean="0"/>
              <a:t>.” </a:t>
            </a:r>
          </a:p>
          <a:p>
            <a:r>
              <a:rPr lang="hu-HU" sz="2400" b="1" dirty="0" smtClean="0"/>
              <a:t>Budapest, 2012. december 10.</a:t>
            </a:r>
            <a:endParaRPr lang="hu-HU" sz="2400" dirty="0" smtClean="0"/>
          </a:p>
        </p:txBody>
      </p:sp>
      <p:graphicFrame>
        <p:nvGraphicFramePr>
          <p:cNvPr id="1026" name="Object 2052"/>
          <p:cNvGraphicFramePr>
            <a:graphicFrameLocks noChangeAspect="1"/>
          </p:cNvGraphicFramePr>
          <p:nvPr/>
        </p:nvGraphicFramePr>
        <p:xfrm>
          <a:off x="685800" y="838200"/>
          <a:ext cx="814366" cy="804850"/>
        </p:xfrm>
        <a:graphic>
          <a:graphicData uri="http://schemas.openxmlformats.org/presentationml/2006/ole">
            <p:oleObj spid="_x0000_s1026" name="Dokumentum" r:id="rId4" imgW="785520" imgH="810720" progId="Word.Document.8">
              <p:embed/>
            </p:oleObj>
          </a:graphicData>
        </a:graphic>
      </p:graphicFrame>
      <p:sp>
        <p:nvSpPr>
          <p:cNvPr id="1029" name="Text Box 2053"/>
          <p:cNvSpPr txBox="1">
            <a:spLocks noChangeArrowheads="1"/>
          </p:cNvSpPr>
          <p:nvPr/>
        </p:nvSpPr>
        <p:spPr bwMode="auto">
          <a:xfrm>
            <a:off x="1571604" y="1219200"/>
            <a:ext cx="2928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 b="1" noProof="1">
                <a:solidFill>
                  <a:srgbClr val="000000"/>
                </a:solidFill>
              </a:rPr>
              <a:t>Pénzügykutató Zrt.</a:t>
            </a:r>
            <a:endParaRPr lang="hu-HU" sz="2400" b="1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00042"/>
            <a:ext cx="7772400" cy="857256"/>
          </a:xfrm>
        </p:spPr>
        <p:txBody>
          <a:bodyPr/>
          <a:lstStyle/>
          <a:p>
            <a:pPr lvl="1"/>
            <a:r>
              <a:rPr lang="hu-HU" sz="2400" b="1" dirty="0" smtClean="0"/>
              <a:t>Romló portfolióminőség: vállalati szektor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000" b="1" i="1" dirty="0" smtClean="0"/>
              <a:t>A </a:t>
            </a:r>
            <a:r>
              <a:rPr lang="hu-HU" sz="2000" b="1" i="1" dirty="0" err="1" smtClean="0"/>
              <a:t>nemteljesítő</a:t>
            </a:r>
            <a:r>
              <a:rPr lang="hu-HU" sz="2000" b="1" i="1" dirty="0" smtClean="0"/>
              <a:t> hitelek aránya és az értékvesztés eredményt rontó hatása</a:t>
            </a:r>
            <a:endParaRPr lang="hu-HU" sz="2000" i="1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graphicFrame>
        <p:nvGraphicFramePr>
          <p:cNvPr id="8" name="Chart 1"/>
          <p:cNvGraphicFramePr>
            <a:graphicFrameLocks/>
          </p:cNvGraphicFramePr>
          <p:nvPr/>
        </p:nvGraphicFramePr>
        <p:xfrm>
          <a:off x="857224" y="1357298"/>
          <a:ext cx="6889773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857224" y="6143644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MNB Stabilitási jelentés , 2012 nov.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76260"/>
          </a:xfrm>
        </p:spPr>
        <p:txBody>
          <a:bodyPr/>
          <a:lstStyle/>
          <a:p>
            <a:r>
              <a:rPr lang="hu-HU" sz="2400" b="1" dirty="0" smtClean="0"/>
              <a:t>Romló portfolióminőség: háztartási szektor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000" b="1" i="1" dirty="0" smtClean="0"/>
              <a:t>A </a:t>
            </a:r>
            <a:r>
              <a:rPr lang="hu-HU" sz="2000" b="1" i="1" dirty="0" err="1" smtClean="0"/>
              <a:t>nemteljesítő</a:t>
            </a:r>
            <a:r>
              <a:rPr lang="hu-HU" sz="2000" b="1" i="1" dirty="0" smtClean="0"/>
              <a:t> hitelek aránya és az értékvesztés eredményt rontó hatása</a:t>
            </a:r>
            <a:endParaRPr lang="hu-HU" sz="20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928662" y="1357298"/>
          <a:ext cx="7197725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857224" y="6215082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MNB Stabilitási jelentés , 2012 nov.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384"/>
          </a:xfrm>
        </p:spPr>
        <p:txBody>
          <a:bodyPr/>
          <a:lstStyle/>
          <a:p>
            <a:r>
              <a:rPr lang="hu-HU" sz="2400" b="1" dirty="0" smtClean="0"/>
              <a:t>Külföldi források kivonása, hitel/betét arány csökkenése </a:t>
            </a:r>
            <a:r>
              <a:rPr lang="hu-HU" sz="2000" dirty="0" smtClean="0"/>
              <a:t>	</a:t>
            </a:r>
            <a:endParaRPr lang="hu-HU" sz="20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graphicFrame>
        <p:nvGraphicFramePr>
          <p:cNvPr id="6" name="Diagram 5"/>
          <p:cNvGraphicFramePr>
            <a:graphicFrameLocks noGrp="1"/>
          </p:cNvGraphicFramePr>
          <p:nvPr/>
        </p:nvGraphicFramePr>
        <p:xfrm>
          <a:off x="973137" y="1142984"/>
          <a:ext cx="7197725" cy="4986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857224" y="6215082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MNB Stabilitási jelentés , 2012 nov.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642942"/>
          </a:xfrm>
        </p:spPr>
        <p:txBody>
          <a:bodyPr/>
          <a:lstStyle/>
          <a:p>
            <a:pPr lvl="1"/>
            <a:r>
              <a:rPr lang="hu-HU" sz="2400" b="1" dirty="0" smtClean="0"/>
              <a:t>Visszaeső jövedelmezőség, veszteség</a:t>
            </a:r>
            <a:r>
              <a:rPr lang="hu-HU" sz="2400" dirty="0" smtClean="0"/>
              <a:t> </a:t>
            </a:r>
            <a:br>
              <a:rPr lang="hu-HU" sz="2400" dirty="0" smtClean="0"/>
            </a:br>
            <a:r>
              <a:rPr lang="hu-HU" sz="2000" b="1" i="1" dirty="0" smtClean="0"/>
              <a:t>A válság és válságkezelés hatása a főbb eredménytényezőkre</a:t>
            </a:r>
            <a:endParaRPr lang="hu-HU" sz="2000" b="1" i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34" y="5857892"/>
            <a:ext cx="8001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639763" algn="l"/>
              </a:tabLst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Forrás: PSZÁF 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Diagram helye 7"/>
          <p:cNvGraphicFramePr>
            <a:graphicFrameLocks noGrp="1"/>
          </p:cNvGraphicFramePr>
          <p:nvPr>
            <p:ph type="chart" idx="1"/>
          </p:nvPr>
        </p:nvGraphicFramePr>
        <p:xfrm>
          <a:off x="571470" y="1500170"/>
          <a:ext cx="7715305" cy="4278746"/>
        </p:xfrm>
        <a:graphic>
          <a:graphicData uri="http://schemas.openxmlformats.org/drawingml/2006/table">
            <a:tbl>
              <a:tblPr/>
              <a:tblGrid>
                <a:gridCol w="3202580"/>
                <a:gridCol w="800645"/>
                <a:gridCol w="873431"/>
                <a:gridCol w="800645"/>
                <a:gridCol w="800645"/>
                <a:gridCol w="1237359"/>
              </a:tblGrid>
              <a:tr h="37035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Megnevezés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Milliárd forint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Index (%)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035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2009 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2011/2008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Kamateredmény 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714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756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866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848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1,21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Jutalékeredmény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243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258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262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Arial"/>
                          <a:ea typeface="Times New Roman"/>
                          <a:cs typeface="Arial"/>
                        </a:rPr>
                        <a:t>232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>
                          <a:latin typeface="Arial"/>
                          <a:ea typeface="Times New Roman"/>
                          <a:cs typeface="Arial"/>
                        </a:rPr>
                        <a:t>0,95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Egyéb nem </a:t>
                      </a:r>
                      <a:r>
                        <a:rPr lang="hu-HU" sz="1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kamateredmény (2010-től különadóval) 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-207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-84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-341</a:t>
                      </a:r>
                      <a:endParaRPr lang="hu-HU" sz="18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-328</a:t>
                      </a:r>
                      <a:endParaRPr lang="hu-HU" sz="18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 dirty="0">
                          <a:latin typeface="Arial"/>
                          <a:ea typeface="Times New Roman"/>
                          <a:cs typeface="Arial"/>
                        </a:rPr>
                        <a:t>1,40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</a:t>
                      </a: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űködési költség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-642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-588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-599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-567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>
                          <a:latin typeface="Arial"/>
                          <a:ea typeface="Times New Roman"/>
                          <a:cs typeface="Arial"/>
                        </a:rPr>
                        <a:t>0,88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Értékvesztés és céltartalék-változás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-144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-443</a:t>
                      </a:r>
                      <a:endParaRPr lang="hu-HU" sz="18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-377</a:t>
                      </a:r>
                      <a:endParaRPr lang="hu-HU" sz="18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-682</a:t>
                      </a:r>
                      <a:endParaRPr lang="hu-HU" sz="18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 dirty="0">
                          <a:latin typeface="Arial"/>
                          <a:ea typeface="Times New Roman"/>
                          <a:cs typeface="Arial"/>
                        </a:rPr>
                        <a:t>3,67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Adózott eredmény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237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209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Arial"/>
                          <a:ea typeface="Times New Roman"/>
                          <a:cs typeface="Arial"/>
                        </a:rPr>
                        <a:t>-243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 dirty="0" smtClean="0">
                          <a:latin typeface="Arial"/>
                          <a:ea typeface="Times New Roman"/>
                          <a:cs typeface="Arial"/>
                        </a:rPr>
                        <a:t>-1,02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ROA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0,91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0,72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0,04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r>
                        <a:rPr lang="hu-HU" sz="1800" dirty="0" smtClean="0">
                          <a:latin typeface="Arial"/>
                          <a:ea typeface="Times New Roman"/>
                          <a:cs typeface="Arial"/>
                        </a:rPr>
                        <a:t>0,84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 dirty="0"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ROE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13,3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latin typeface="Arial"/>
                          <a:ea typeface="Times New Roman"/>
                          <a:cs typeface="Arial"/>
                        </a:rPr>
                        <a:t>9,4</a:t>
                      </a:r>
                      <a:endParaRPr lang="hu-HU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Arial"/>
                          <a:ea typeface="Times New Roman"/>
                          <a:cs typeface="Arial"/>
                        </a:rPr>
                        <a:t>0,5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Arial"/>
                          <a:ea typeface="Times New Roman"/>
                          <a:cs typeface="Arial"/>
                        </a:rPr>
                        <a:t>-10,4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800" i="1" dirty="0">
                          <a:latin typeface="Arial"/>
                          <a:ea typeface="Times New Roman"/>
                          <a:cs typeface="Arial"/>
                        </a:rPr>
                        <a:t>-</a:t>
                      </a:r>
                      <a:endParaRPr lang="hu-H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76260"/>
          </a:xfrm>
        </p:spPr>
        <p:txBody>
          <a:bodyPr/>
          <a:lstStyle/>
          <a:p>
            <a:r>
              <a:rPr lang="hu-HU" sz="2400" b="1" dirty="0" smtClean="0"/>
              <a:t>Piaci átrendeződés:</a:t>
            </a:r>
            <a:r>
              <a:rPr lang="hu-HU" sz="2000" b="1" dirty="0" smtClean="0"/>
              <a:t/>
            </a:r>
            <a:br>
              <a:rPr lang="hu-HU" sz="2000" b="1" dirty="0" smtClean="0"/>
            </a:br>
            <a:r>
              <a:rPr lang="hu-HU" sz="2000" b="1" i="1" dirty="0" smtClean="0"/>
              <a:t>A jelentősebb bankok pozícióváltozása</a:t>
            </a:r>
            <a:endParaRPr lang="hu-HU" sz="2000" b="1" i="1" dirty="0"/>
          </a:p>
        </p:txBody>
      </p:sp>
      <p:graphicFrame>
        <p:nvGraphicFramePr>
          <p:cNvPr id="5" name="Diagram helye 4"/>
          <p:cNvGraphicFramePr>
            <a:graphicFrameLocks noGrp="1"/>
          </p:cNvGraphicFramePr>
          <p:nvPr>
            <p:ph type="chart" idx="1"/>
          </p:nvPr>
        </p:nvGraphicFramePr>
        <p:xfrm>
          <a:off x="642910" y="1357297"/>
          <a:ext cx="7858175" cy="4921452"/>
        </p:xfrm>
        <a:graphic>
          <a:graphicData uri="http://schemas.openxmlformats.org/drawingml/2006/table">
            <a:tbl>
              <a:tblPr/>
              <a:tblGrid>
                <a:gridCol w="1672215"/>
                <a:gridCol w="886401"/>
                <a:gridCol w="887975"/>
                <a:gridCol w="887975"/>
                <a:gridCol w="889546"/>
                <a:gridCol w="1273026"/>
                <a:gridCol w="1361037"/>
              </a:tblGrid>
              <a:tr h="5323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Bank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Piaci részesedés (megoszlás)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 piaci részesedés változása </a:t>
                      </a: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(% pont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9036">
                <a:tc>
                  <a:txBody>
                    <a:bodyPr/>
                    <a:lstStyle/>
                    <a:p>
                      <a:endParaRPr lang="hu-H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Eszközök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Ebből: hitelek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Eszközök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Hitelek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endParaRPr lang="hu-H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2011/2008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2011/2008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OTP Bank </a:t>
                      </a:r>
                      <a:endParaRPr lang="hu-HU" sz="16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19,3%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22,0%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15,7%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17,5%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2,7%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1,8%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K&amp;H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10,4%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9,5%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8,7%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8,0%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-0,9%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-0,7%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CIB Bank 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10,0%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8,8%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12,1%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10,0%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-1,2%</a:t>
                      </a:r>
                      <a:endParaRPr lang="hu-HU" sz="160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-2,1%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MKB Bank 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8,9%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10,5%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10,4%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10,3%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1,6%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-0,1%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Raiffeisen </a:t>
                      </a:r>
                      <a:endParaRPr lang="hu-HU" sz="16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8,7%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8,2%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9,3%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10,4%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-0,5%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1,1%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Erste Bank 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8,6%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7,7%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9,4%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8,4%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-0,9%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-1,0%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OTP Jelzálog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5,7%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5,7%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5,8%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6,0%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0,0%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0,2%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UniCredit</a:t>
                      </a:r>
                      <a:r>
                        <a:rPr lang="hu-H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hu-H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5,3%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5,4%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7,0%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7,9%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0,1%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0,9%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Budapest Bank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3,0%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3,0%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3,7%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3,5%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0,0%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-0,2%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Bankszektor </a:t>
                      </a:r>
                      <a:endParaRPr lang="hu-HU" sz="1600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100,0%</a:t>
                      </a:r>
                      <a:endParaRPr lang="hu-HU" sz="1600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100,0%</a:t>
                      </a:r>
                      <a:endParaRPr lang="hu-HU" sz="1600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100,0%</a:t>
                      </a:r>
                      <a:endParaRPr lang="hu-HU" sz="1600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100,0%</a:t>
                      </a:r>
                      <a:endParaRPr lang="hu-HU" sz="1600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0,0%</a:t>
                      </a:r>
                      <a:endParaRPr lang="hu-HU" sz="1600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0,0%</a:t>
                      </a:r>
                      <a:endParaRPr lang="hu-HU" sz="1600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821" marR="4082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14348" y="6143644"/>
            <a:ext cx="6786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PSZÁF Aranykönyvek alapján számolva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61946"/>
          </a:xfrm>
        </p:spPr>
        <p:txBody>
          <a:bodyPr/>
          <a:lstStyle/>
          <a:p>
            <a:r>
              <a:rPr lang="hu-HU" sz="2400" b="1" dirty="0" smtClean="0"/>
              <a:t>A tények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571612"/>
            <a:ext cx="7772400" cy="4524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hu-HU" sz="2400" dirty="0" smtClean="0"/>
          </a:p>
          <a:p>
            <a:pPr marL="457200" indent="-457200">
              <a:buNone/>
            </a:pPr>
            <a:r>
              <a:rPr lang="hu-HU" sz="2400" b="1" dirty="0" smtClean="0"/>
              <a:t>A hitelezés tartós, a kilábalást akadályozó csökkenése…</a:t>
            </a:r>
          </a:p>
          <a:p>
            <a:pPr>
              <a:buFont typeface="Arial" pitchFamily="34" charset="0"/>
              <a:buChar char="•"/>
            </a:pPr>
            <a:endParaRPr lang="hu-HU" sz="2400" b="1" i="1" dirty="0" smtClean="0"/>
          </a:p>
          <a:p>
            <a:pPr>
              <a:buNone/>
            </a:pPr>
            <a:r>
              <a:rPr lang="hu-HU" sz="2400" dirty="0" smtClean="0"/>
              <a:t>	… ami nem szükségszerű,  hiszen a legtöbb </a:t>
            </a:r>
            <a:r>
              <a:rPr lang="hu-HU" sz="2400" dirty="0" err="1" smtClean="0"/>
              <a:t>KKE-országban</a:t>
            </a:r>
            <a:r>
              <a:rPr lang="hu-HU" sz="2400" dirty="0" smtClean="0"/>
              <a:t> legkésőbb 2010 közepétől felívelés kezdődött a hitelezésben (</a:t>
            </a:r>
            <a:r>
              <a:rPr lang="hu-HU" sz="2400" dirty="0" smtClean="0">
                <a:solidFill>
                  <a:srgbClr val="FF0000"/>
                </a:solidFill>
              </a:rPr>
              <a:t>ábra</a:t>
            </a:r>
            <a:r>
              <a:rPr lang="hu-HU" sz="2400" dirty="0" smtClean="0"/>
              <a:t>)</a:t>
            </a:r>
          </a:p>
          <a:p>
            <a:pPr>
              <a:buNone/>
            </a:pPr>
            <a:r>
              <a:rPr lang="hu-HU" sz="2400" dirty="0" smtClean="0"/>
              <a:t>	</a:t>
            </a:r>
          </a:p>
          <a:p>
            <a:pPr>
              <a:buNone/>
            </a:pPr>
            <a:r>
              <a:rPr lang="hu-HU" sz="2400" dirty="0" smtClean="0"/>
              <a:t>2010 nyarától Magyarország a régió „fekete báránya”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r>
              <a:rPr lang="hu-HU" sz="2400" b="1" i="1" dirty="0" smtClean="0"/>
              <a:t>	</a:t>
            </a:r>
            <a:endParaRPr lang="hu-HU" dirty="0" smtClean="0"/>
          </a:p>
          <a:p>
            <a:pPr lvl="1">
              <a:buFont typeface="Wingdings" pitchFamily="2" charset="2"/>
              <a:buChar char="Ø"/>
            </a:pP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533400" y="457200"/>
            <a:ext cx="8077200" cy="75722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A kettős sokk hatása a magyar gazdaság finanszírozására</a:t>
            </a:r>
            <a:endParaRPr kumimoji="0" lang="hu-HU" sz="40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90508"/>
          </a:xfrm>
        </p:spPr>
        <p:txBody>
          <a:bodyPr/>
          <a:lstStyle/>
          <a:p>
            <a:r>
              <a:rPr lang="en-US" sz="2000" b="1" dirty="0" smtClean="0"/>
              <a:t>A </a:t>
            </a:r>
            <a:r>
              <a:rPr lang="hu-HU" sz="2000" b="1" dirty="0" smtClean="0"/>
              <a:t>vállalati hitelek alakulása nemzetközi összehasonlításban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8072494" cy="502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zövegdoboz 7"/>
          <p:cNvSpPr txBox="1"/>
          <p:nvPr/>
        </p:nvSpPr>
        <p:spPr>
          <a:xfrm>
            <a:off x="1000100" y="6072206"/>
            <a:ext cx="3857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Horgony 2013. </a:t>
            </a:r>
            <a:r>
              <a:rPr lang="hu-HU" sz="1600" dirty="0" err="1" smtClean="0"/>
              <a:t>Simor</a:t>
            </a:r>
            <a:r>
              <a:rPr lang="hu-HU" sz="1600" dirty="0" smtClean="0"/>
              <a:t> András, MNB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42918"/>
            <a:ext cx="7772400" cy="357190"/>
          </a:xfrm>
        </p:spPr>
        <p:txBody>
          <a:bodyPr/>
          <a:lstStyle/>
          <a:p>
            <a:r>
              <a:rPr lang="hu-HU" sz="2000" b="1" dirty="0" smtClean="0"/>
              <a:t>A hazai bankszektor bruttó hitelkibocsátása a háztartásoknak 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973137" y="1214422"/>
          <a:ext cx="7197725" cy="4914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857224" y="6215082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MNB Stabilitási jelentés , 2012 nov.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43932" cy="714380"/>
          </a:xfrm>
        </p:spPr>
        <p:txBody>
          <a:bodyPr/>
          <a:lstStyle/>
          <a:p>
            <a:pPr algn="l"/>
            <a:r>
              <a:rPr lang="hu-HU" sz="2400" b="1" dirty="0" smtClean="0"/>
              <a:t/>
            </a:r>
            <a:br>
              <a:rPr lang="hu-HU" sz="2400" b="1" dirty="0" smtClean="0"/>
            </a:br>
            <a:r>
              <a:rPr lang="hu-HU" sz="2400" b="1" dirty="0" smtClean="0"/>
              <a:t/>
            </a:r>
            <a:br>
              <a:rPr lang="hu-HU" sz="2400" b="1" dirty="0" smtClean="0"/>
            </a:br>
            <a:r>
              <a:rPr lang="hu-HU" sz="2400" b="1" dirty="0" smtClean="0"/>
              <a:t>… a hitelcsökkenés mögött 2010 nyarától a külföldi források kivonása is áll 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graphicFrame>
        <p:nvGraphicFramePr>
          <p:cNvPr id="5" name="Diagram helye 4"/>
          <p:cNvGraphicFramePr>
            <a:graphicFrameLocks noGrp="1"/>
          </p:cNvGraphicFramePr>
          <p:nvPr>
            <p:ph type="chart" idx="1"/>
          </p:nvPr>
        </p:nvGraphicFramePr>
        <p:xfrm>
          <a:off x="428596" y="1357298"/>
          <a:ext cx="8286808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000100" y="6215082"/>
            <a:ext cx="1785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MNB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071546"/>
            <a:ext cx="7772400" cy="5024454"/>
          </a:xfrm>
        </p:spPr>
        <p:txBody>
          <a:bodyPr/>
          <a:lstStyle/>
          <a:p>
            <a:pPr marL="514350" indent="-457200">
              <a:buNone/>
            </a:pPr>
            <a:r>
              <a:rPr lang="hu-HU" sz="2400" b="1" dirty="0" smtClean="0"/>
              <a:t>A forráskivonás valószínű okai</a:t>
            </a:r>
            <a:r>
              <a:rPr lang="hu-HU" sz="2400" dirty="0" smtClean="0"/>
              <a:t>: 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hu-HU" sz="2400" dirty="0" smtClean="0"/>
              <a:t>mérlegkiigazítás: hitel/betét arány csökkentése 	(2008: 160%, 2010: 140%, 2012: 120%)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hu-HU" sz="2400" dirty="0" smtClean="0"/>
              <a:t>a kirívó mértékű banki különadó + végtörlesztés</a:t>
            </a:r>
          </a:p>
          <a:p>
            <a:pPr marL="514350" indent="-457200">
              <a:buNone/>
            </a:pPr>
            <a:r>
              <a:rPr lang="hu-HU" sz="2400" b="1" dirty="0" smtClean="0"/>
              <a:t>A forráskivonás és hitelszűkítés következményei</a:t>
            </a:r>
            <a:r>
              <a:rPr lang="hu-HU" sz="2400" dirty="0" smtClean="0"/>
              <a:t>: 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hu-HU" sz="2400" dirty="0" smtClean="0"/>
              <a:t>hitelezési kondíciók szigorítása: MNB szerint kínálati hatás erősebb a keresletinél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hu-HU" sz="2400" dirty="0" smtClean="0"/>
              <a:t>a beruházások csökkenése (3 év alatt 32%-os csökkenés, beruházási ráta 16% )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hu-HU" sz="2400" dirty="0" smtClean="0"/>
              <a:t>a GDP visszaesése- stagnálása </a:t>
            </a:r>
          </a:p>
          <a:p>
            <a:pPr marL="914400" lvl="1" indent="-457200">
              <a:buNone/>
            </a:pPr>
            <a:r>
              <a:rPr lang="hu-HU" sz="2400" dirty="0" smtClean="0"/>
              <a:t>	</a:t>
            </a:r>
          </a:p>
          <a:p>
            <a:endParaRPr lang="hu-HU" sz="2400" b="1" dirty="0" smtClean="0"/>
          </a:p>
          <a:p>
            <a:endParaRPr lang="hu-HU" sz="2400" dirty="0" smtClean="0"/>
          </a:p>
          <a:p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2910" y="1357298"/>
            <a:ext cx="7772400" cy="473870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A magyarországi bankokat ért kettős sokk: válság és válságkezelés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>
                <a:solidFill>
                  <a:schemeClr val="tx2"/>
                </a:solidFill>
              </a:rPr>
              <a:t>A kettős sokk hatása a magyar gazdaság finanszírozására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Banki válaszok</a:t>
            </a:r>
            <a:r>
              <a:rPr lang="hu-HU" sz="2400" b="1" dirty="0" smtClean="0"/>
              <a:t> </a:t>
            </a:r>
            <a:r>
              <a:rPr lang="hu-HU" sz="2400" dirty="0" smtClean="0"/>
              <a:t>a válság és a kormányzati válságkezelés sokkjaira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Várható következmények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5" name="Rectangle 1026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533384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Vázlat</a:t>
            </a:r>
            <a:endParaRPr kumimoji="0" lang="hu-HU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C06469-D148-4502-8B5F-5E3D6E227119}" type="slidenum">
              <a:rPr lang="hu-HU" smtClean="0"/>
              <a:pPr/>
              <a:t>20</a:t>
            </a:fld>
            <a:endParaRPr lang="hu-HU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28604"/>
            <a:ext cx="8077200" cy="714380"/>
          </a:xfrm>
          <a:solidFill>
            <a:srgbClr val="FFFF66"/>
          </a:solidFill>
        </p:spPr>
        <p:txBody>
          <a:bodyPr/>
          <a:lstStyle/>
          <a:p>
            <a:pPr marL="457200" indent="-457200">
              <a:lnSpc>
                <a:spcPct val="110000"/>
              </a:lnSpc>
            </a:pPr>
            <a:r>
              <a:rPr lang="hu-HU" sz="2400" b="1" dirty="0" smtClean="0"/>
              <a:t>3. Banki válaszok a válság és a kormányzati válságkezelés sokkjaira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285860"/>
            <a:ext cx="8072438" cy="4886326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AutoNum type="alphaLcParenR"/>
            </a:pPr>
            <a:r>
              <a:rPr lang="hu-HU" sz="2400" dirty="0" smtClean="0"/>
              <a:t>Tulajdonosi motivációk</a:t>
            </a:r>
          </a:p>
          <a:p>
            <a:pPr marL="457200" indent="-457200">
              <a:lnSpc>
                <a:spcPct val="90000"/>
              </a:lnSpc>
              <a:buAutoNum type="alphaLcParenR"/>
            </a:pPr>
            <a:r>
              <a:rPr lang="hu-HU" sz="2400" dirty="0" smtClean="0"/>
              <a:t>2012 őszétől új szabályozási sokkok</a:t>
            </a:r>
          </a:p>
          <a:p>
            <a:pPr marL="457200" indent="-457200">
              <a:lnSpc>
                <a:spcPct val="90000"/>
              </a:lnSpc>
              <a:buAutoNum type="alphaLcParenR"/>
            </a:pPr>
            <a:r>
              <a:rPr lang="hu-HU" sz="2400" dirty="0" smtClean="0"/>
              <a:t>Banki alkalmazkodási módok</a:t>
            </a:r>
          </a:p>
          <a:p>
            <a:pPr marL="457200" indent="-457200">
              <a:lnSpc>
                <a:spcPct val="90000"/>
              </a:lnSpc>
              <a:buNone/>
            </a:pPr>
            <a:endParaRPr lang="hu-HU" sz="2400" dirty="0" smtClean="0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00034" y="428604"/>
            <a:ext cx="8077200" cy="7143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61946"/>
          </a:xfrm>
        </p:spPr>
        <p:txBody>
          <a:bodyPr/>
          <a:lstStyle/>
          <a:p>
            <a:r>
              <a:rPr lang="hu-HU" sz="2400" b="1" dirty="0" smtClean="0"/>
              <a:t>A tények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4929222"/>
          </a:xfrm>
        </p:spPr>
        <p:txBody>
          <a:bodyPr/>
          <a:lstStyle/>
          <a:p>
            <a:pPr marL="0" indent="-457200">
              <a:lnSpc>
                <a:spcPct val="90000"/>
              </a:lnSpc>
              <a:buNone/>
            </a:pPr>
            <a:r>
              <a:rPr lang="hu-HU" sz="2400" b="1" dirty="0" smtClean="0"/>
              <a:t>Szabályozási kényszer </a:t>
            </a:r>
            <a:r>
              <a:rPr lang="hu-HU" sz="2400" dirty="0" smtClean="0"/>
              <a:t>(</a:t>
            </a:r>
            <a:r>
              <a:rPr lang="hu-HU" sz="2400" dirty="0" err="1" smtClean="0"/>
              <a:t>tőkemegfelelési</a:t>
            </a:r>
            <a:r>
              <a:rPr lang="hu-HU" sz="2400" dirty="0" smtClean="0"/>
              <a:t>, likviditási) </a:t>
            </a:r>
          </a:p>
          <a:p>
            <a:pPr marL="0" indent="-457200">
              <a:lnSpc>
                <a:spcPct val="90000"/>
              </a:lnSpc>
            </a:pPr>
            <a:r>
              <a:rPr lang="hu-HU" sz="2000" dirty="0" smtClean="0"/>
              <a:t>Bázel III. követelmény: tőkeemelés vagy a </a:t>
            </a:r>
            <a:r>
              <a:rPr lang="hu-HU" sz="2000" b="1" dirty="0" smtClean="0"/>
              <a:t>tőkeáttétel mérséklése</a:t>
            </a:r>
          </a:p>
          <a:p>
            <a:pPr marL="0" indent="-457200">
              <a:lnSpc>
                <a:spcPct val="90000"/>
              </a:lnSpc>
            </a:pPr>
            <a:r>
              <a:rPr lang="hu-HU" sz="2000" dirty="0" smtClean="0"/>
              <a:t>A </a:t>
            </a:r>
            <a:r>
              <a:rPr lang="hu-HU" sz="2000" b="1" dirty="0" smtClean="0"/>
              <a:t>hitel/betét arány csökkentése</a:t>
            </a:r>
            <a:r>
              <a:rPr lang="hu-HU" sz="2000" dirty="0" smtClean="0"/>
              <a:t>: belföldi ügyfélforrások határozzák meg a hitelezés mértékét</a:t>
            </a:r>
          </a:p>
          <a:p>
            <a:pPr marL="0" indent="-457200">
              <a:lnSpc>
                <a:spcPct val="90000"/>
              </a:lnSpc>
            </a:pPr>
            <a:r>
              <a:rPr lang="hu-HU" sz="2000" b="1" dirty="0" smtClean="0"/>
              <a:t>Kockázatkerülő</a:t>
            </a:r>
            <a:r>
              <a:rPr lang="hu-HU" sz="2000" dirty="0" smtClean="0"/>
              <a:t> magatartás (pl. kkv-k, ingatlanfinanszírozás, önkormányzatok leépítése)</a:t>
            </a:r>
          </a:p>
          <a:p>
            <a:pPr marL="0" indent="-457200">
              <a:lnSpc>
                <a:spcPct val="90000"/>
              </a:lnSpc>
              <a:buNone/>
            </a:pPr>
            <a:r>
              <a:rPr lang="hu-HU" sz="2400" b="1" dirty="0" smtClean="0"/>
              <a:t>Kelet-európai térséget sújtó extra-szigorítások:</a:t>
            </a:r>
            <a:endParaRPr lang="hu-HU" sz="2400" dirty="0" smtClean="0"/>
          </a:p>
          <a:p>
            <a:pPr marL="0" indent="-457200">
              <a:lnSpc>
                <a:spcPct val="90000"/>
              </a:lnSpc>
              <a:buNone/>
            </a:pPr>
            <a:r>
              <a:rPr lang="hu-HU" sz="2000" dirty="0" smtClean="0"/>
              <a:t>A keleti piacokon jelenlévő </a:t>
            </a:r>
            <a:r>
              <a:rPr lang="hu-HU" sz="2000" b="1" dirty="0" smtClean="0"/>
              <a:t>osztrák bankok</a:t>
            </a:r>
            <a:r>
              <a:rPr lang="hu-HU" sz="2000" dirty="0" smtClean="0"/>
              <a:t> számára felügyeleti előírás </a:t>
            </a:r>
          </a:p>
          <a:p>
            <a:pPr marL="0" indent="-457200">
              <a:lnSpc>
                <a:spcPct val="90000"/>
              </a:lnSpc>
              <a:buNone/>
            </a:pPr>
            <a:r>
              <a:rPr lang="hu-HU" sz="2000" b="1" dirty="0" smtClean="0"/>
              <a:t>	Hitelfék</a:t>
            </a:r>
            <a:r>
              <a:rPr lang="hu-HU" sz="2000" dirty="0" smtClean="0"/>
              <a:t>: kelet-európai érdekeltségeik hitel/betét rátája az új 	folyósításoknál nem haladhatja meg a 110 százalékot 2012-től </a:t>
            </a:r>
            <a:endParaRPr lang="hu-HU" sz="2000" b="1" dirty="0" smtClean="0"/>
          </a:p>
          <a:p>
            <a:pPr>
              <a:buNone/>
            </a:pPr>
            <a:r>
              <a:rPr lang="hu-HU" sz="2000" dirty="0" smtClean="0"/>
              <a:t>	A Magyarországon érintett 3 leánybank (Erste, RB, UC) részesedése a hitelállományból kb. 25%</a:t>
            </a:r>
          </a:p>
          <a:p>
            <a:pPr>
              <a:buNone/>
            </a:pPr>
            <a:r>
              <a:rPr lang="hu-HU" sz="2000" dirty="0" smtClean="0"/>
              <a:t>	Sőt: a </a:t>
            </a:r>
            <a:r>
              <a:rPr lang="hu-HU" sz="2000" dirty="0" err="1" smtClean="0"/>
              <a:t>KKE-ben</a:t>
            </a:r>
            <a:r>
              <a:rPr lang="hu-HU" sz="2000" dirty="0" smtClean="0"/>
              <a:t> aktív többi bankcsoport is követheti a példát</a:t>
            </a:r>
          </a:p>
          <a:p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642910" y="428604"/>
            <a:ext cx="7929618" cy="614346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-457200" algn="ctr">
              <a:lnSpc>
                <a:spcPct val="90000"/>
              </a:lnSpc>
              <a:buNone/>
            </a:pPr>
            <a:r>
              <a:rPr lang="hu-HU" sz="2400" b="1" i="1" dirty="0" smtClean="0"/>
              <a:t>a) Tulajdonosi motivációk</a:t>
            </a:r>
            <a:endParaRPr lang="hu-H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61946"/>
          </a:xfrm>
        </p:spPr>
        <p:txBody>
          <a:bodyPr/>
          <a:lstStyle/>
          <a:p>
            <a:r>
              <a:rPr lang="hu-HU" sz="2400" b="1" dirty="0" smtClean="0"/>
              <a:t>A tények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4929222"/>
          </a:xfrm>
        </p:spPr>
        <p:txBody>
          <a:bodyPr/>
          <a:lstStyle/>
          <a:p>
            <a:pPr>
              <a:buNone/>
            </a:pPr>
            <a:r>
              <a:rPr lang="hu-HU" sz="2400" dirty="0" smtClean="0"/>
              <a:t>2012 őszén </a:t>
            </a:r>
            <a:r>
              <a:rPr lang="hu-HU" sz="2400" b="1" dirty="0" smtClean="0"/>
              <a:t>magyar kormány felrúgta a Bankszövetséggel kötött megállapodást</a:t>
            </a:r>
            <a:r>
              <a:rPr lang="hu-HU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Tranzakciós illeték kivetése, majd növelése (3. Matolcsy-csomag)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/>
              <a:t>Közvetlen hatás: költség (áthárítható)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/>
              <a:t>Közvetett hatás: nagyvállalati ügyfelek tranzakcióikat máshonnan bonyolítják (effektív jövedelem-kiesés)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Bankadó felezésének elvetése, idei mérték tartósítása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/>
              <a:t>Közvetlen hatás: költség (nem áthárítható)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/>
              <a:t>Közvetett hatás: tulajdonosi motiváció kvázi kivonulásra (zombi)</a:t>
            </a:r>
          </a:p>
          <a:p>
            <a:pPr>
              <a:buNone/>
            </a:pPr>
            <a:endParaRPr lang="hu-HU" sz="2400" b="1" dirty="0" smtClean="0"/>
          </a:p>
          <a:p>
            <a:pPr>
              <a:buNone/>
            </a:pPr>
            <a:r>
              <a:rPr lang="hu-HU" sz="2400" b="1" dirty="0" smtClean="0"/>
              <a:t>Kormányzati kötvénykibocsátások</a:t>
            </a:r>
            <a:r>
              <a:rPr lang="hu-HU" sz="2400" dirty="0" smtClean="0"/>
              <a:t>: kiszorítás betétpiacról</a:t>
            </a:r>
          </a:p>
          <a:p>
            <a:pPr lvl="1">
              <a:buNone/>
            </a:pPr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642910" y="428604"/>
            <a:ext cx="7929618" cy="614346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-457200" algn="ctr">
              <a:lnSpc>
                <a:spcPct val="90000"/>
              </a:lnSpc>
              <a:buNone/>
            </a:pPr>
            <a:r>
              <a:rPr lang="hu-HU" sz="2400" b="1" i="1" dirty="0" smtClean="0"/>
              <a:t>b) 2012 őszétől új szabályozási sokkok</a:t>
            </a:r>
            <a:endParaRPr lang="hu-H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FF36F0-56A6-4FC8-86F8-2F78AADA7DAF}" type="slidenum">
              <a:rPr lang="hu-HU" smtClean="0"/>
              <a:pPr/>
              <a:t>23</a:t>
            </a:fld>
            <a:endParaRPr lang="hu-HU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42925"/>
          </a:xfrm>
          <a:solidFill>
            <a:srgbClr val="FFFF66"/>
          </a:solidFill>
        </p:spPr>
        <p:txBody>
          <a:bodyPr/>
          <a:lstStyle/>
          <a:p>
            <a:pPr marL="457200" indent="-457200">
              <a:lnSpc>
                <a:spcPct val="110000"/>
              </a:lnSpc>
            </a:pPr>
            <a:r>
              <a:rPr lang="hu-HU" sz="2400" b="1" i="1" dirty="0" smtClean="0"/>
              <a:t>c) Banki alkalmazkodási módok Magyarországon</a:t>
            </a:r>
            <a:endParaRPr lang="hu-HU" sz="2400" b="1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000108"/>
            <a:ext cx="8072438" cy="517209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u-HU" sz="2400" dirty="0" smtClean="0"/>
              <a:t>Költségek csökkentése: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hu-HU" sz="2000" dirty="0" smtClean="0"/>
              <a:t>létszámleépítés, hálózatszűkítés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u-HU" sz="2400" dirty="0" smtClean="0"/>
              <a:t>Ügyfélforrásra alapozott üzleti stratégia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hu-HU" sz="2000" dirty="0" smtClean="0"/>
              <a:t>hitelezés visszafogása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hu-HU" sz="2000" dirty="0" smtClean="0"/>
              <a:t>betétgyűjtési expanzió (de: állam kiszorító hatása)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u-HU" sz="2400" dirty="0" smtClean="0"/>
              <a:t>Veszteségek kompenzálása </a:t>
            </a:r>
            <a:r>
              <a:rPr lang="hu-HU" sz="2400" dirty="0" err="1" smtClean="0"/>
              <a:t>kamatmarzs</a:t>
            </a:r>
            <a:r>
              <a:rPr lang="hu-HU" sz="2400" dirty="0" smtClean="0"/>
              <a:t> növelésével, de: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hu-HU" sz="2000" dirty="0" smtClean="0"/>
              <a:t>nemzetközi összevetésben ma is magas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hu-HU" sz="2000" dirty="0" smtClean="0"/>
              <a:t>kockázatos, mert rossz hiteleket növelheti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u-HU" sz="2400" dirty="0" smtClean="0"/>
              <a:t>Piacról való kivonulás, M&amp;A ?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hu-HU" sz="2000" dirty="0" smtClean="0"/>
              <a:t>fiókteleppé minősítés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hu-HU" sz="2000" dirty="0" err="1" smtClean="0"/>
              <a:t>divesztíció</a:t>
            </a:r>
            <a:r>
              <a:rPr lang="hu-HU" sz="2000" dirty="0" smtClean="0"/>
              <a:t>: részlegek, üzletágak leválasztása, eladása</a:t>
            </a:r>
          </a:p>
          <a:p>
            <a:pPr>
              <a:lnSpc>
                <a:spcPct val="90000"/>
              </a:lnSpc>
              <a:defRPr/>
            </a:pPr>
            <a:endParaRPr lang="hu-HU" sz="2400" dirty="0" smtClean="0"/>
          </a:p>
          <a:p>
            <a:pPr>
              <a:buNone/>
              <a:defRPr/>
            </a:pPr>
            <a:endParaRPr lang="hu-HU" sz="2000" dirty="0" smtClean="0"/>
          </a:p>
          <a:p>
            <a:pPr>
              <a:buNone/>
              <a:defRPr/>
            </a:pPr>
            <a:endParaRPr lang="hu-HU" sz="2400" dirty="0" smtClean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533400" y="457200"/>
            <a:ext cx="8077200" cy="54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FF36F0-56A6-4FC8-86F8-2F78AADA7DAF}" type="slidenum">
              <a:rPr lang="hu-HU" smtClean="0"/>
              <a:pPr/>
              <a:t>24</a:t>
            </a:fld>
            <a:endParaRPr lang="hu-HU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42925"/>
          </a:xfrm>
          <a:solidFill>
            <a:srgbClr val="FFFF66"/>
          </a:solidFill>
        </p:spPr>
        <p:txBody>
          <a:bodyPr/>
          <a:lstStyle/>
          <a:p>
            <a:pPr marL="457200" indent="-457200">
              <a:lnSpc>
                <a:spcPct val="110000"/>
              </a:lnSpc>
            </a:pPr>
            <a:r>
              <a:rPr lang="hu-HU" sz="2400" b="1" dirty="0" smtClean="0"/>
              <a:t>4) Várható következmények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142984"/>
            <a:ext cx="8072438" cy="5029216"/>
          </a:xfrm>
        </p:spPr>
        <p:txBody>
          <a:bodyPr/>
          <a:lstStyle/>
          <a:p>
            <a:pPr marL="457200" lvl="1" indent="-457200">
              <a:buAutoNum type="arabicPeriod"/>
              <a:defRPr/>
            </a:pPr>
            <a:r>
              <a:rPr lang="hu-HU" sz="2400" dirty="0" smtClean="0"/>
              <a:t>Folytatódik a banki forráskivonás és a </a:t>
            </a:r>
            <a:r>
              <a:rPr lang="hu-HU" sz="2400" b="1" dirty="0" smtClean="0"/>
              <a:t>hitelszűkítés</a:t>
            </a:r>
          </a:p>
          <a:p>
            <a:pPr marL="457200" lvl="1" indent="-457200">
              <a:buNone/>
              <a:defRPr/>
            </a:pPr>
            <a:r>
              <a:rPr lang="hu-HU" sz="2400" dirty="0" smtClean="0"/>
              <a:t>	</a:t>
            </a:r>
            <a:r>
              <a:rPr lang="hu-HU" sz="2400" b="1" dirty="0" smtClean="0"/>
              <a:t>Kérdés</a:t>
            </a:r>
            <a:r>
              <a:rPr lang="hu-HU" sz="2400" dirty="0" smtClean="0"/>
              <a:t>: a14% feletti TMM: a rendezett visszavonulásra vagy a hitelezés beindítására való felkészülés?</a:t>
            </a:r>
          </a:p>
          <a:p>
            <a:pPr marL="457200" lvl="1" indent="-457200">
              <a:buAutoNum type="arabicPeriod" startAt="2"/>
              <a:defRPr/>
            </a:pPr>
            <a:r>
              <a:rPr lang="hu-HU" sz="2400" dirty="0" smtClean="0"/>
              <a:t>A kormányzati beavatkozások hatása súlyosabb, mint a válság primer hatása, ezért </a:t>
            </a:r>
            <a:r>
              <a:rPr lang="hu-HU" sz="2400" b="1" dirty="0" smtClean="0"/>
              <a:t>végképp leszakadunk a térségben </a:t>
            </a:r>
            <a:r>
              <a:rPr lang="hu-HU" sz="2400" dirty="0" smtClean="0"/>
              <a:t>is</a:t>
            </a:r>
            <a:r>
              <a:rPr lang="hu-HU" sz="1200" dirty="0" smtClean="0"/>
              <a:t>	</a:t>
            </a:r>
          </a:p>
          <a:p>
            <a:pPr>
              <a:buNone/>
              <a:defRPr/>
            </a:pPr>
            <a:r>
              <a:rPr lang="hu-HU" sz="2400" dirty="0" smtClean="0"/>
              <a:t>3. Hitelrendszer tartós működési zavarai: pénzkivonás (negatív multiplikátor) 	 </a:t>
            </a:r>
            <a:r>
              <a:rPr lang="hu-HU" sz="2400" b="1" dirty="0" smtClean="0"/>
              <a:t>gazdaság összehúzódása, tartós recesszió</a:t>
            </a:r>
          </a:p>
          <a:p>
            <a:pPr>
              <a:buNone/>
              <a:defRPr/>
            </a:pPr>
            <a:endParaRPr lang="hu-HU" sz="2000" dirty="0" smtClean="0"/>
          </a:p>
          <a:p>
            <a:pPr>
              <a:buNone/>
              <a:defRPr/>
            </a:pPr>
            <a:endParaRPr lang="hu-HU" sz="2400" dirty="0" smtClean="0"/>
          </a:p>
          <a:p>
            <a:pPr>
              <a:buNone/>
              <a:defRPr/>
            </a:pPr>
            <a:endParaRPr lang="hu-HU" sz="2400" dirty="0" smtClean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533400" y="457200"/>
            <a:ext cx="8077200" cy="54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7" name="Jobbra nyíl 6"/>
          <p:cNvSpPr/>
          <p:nvPr/>
        </p:nvSpPr>
        <p:spPr bwMode="auto">
          <a:xfrm>
            <a:off x="2786050" y="4071942"/>
            <a:ext cx="428628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00174"/>
            <a:ext cx="7772400" cy="2071702"/>
          </a:xfrm>
        </p:spPr>
        <p:txBody>
          <a:bodyPr/>
          <a:lstStyle/>
          <a:p>
            <a:r>
              <a:rPr lang="hu-HU" sz="3600" dirty="0" smtClean="0"/>
              <a:t>Köszönöm a figyelmet!</a:t>
            </a:r>
            <a:endParaRPr lang="hu-HU" sz="36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78742-FC64-43E3-8225-5AD85C65EA4E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D3D978-D317-44E5-8439-895D70E8BE64}" type="slidenum">
              <a:rPr lang="hu-HU" smtClean="0"/>
              <a:pPr/>
              <a:t>3</a:t>
            </a:fld>
            <a:endParaRPr lang="hu-HU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8001056" cy="4667264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hu-HU" sz="2400" b="1" i="1" dirty="0" smtClean="0"/>
              <a:t>Általános, mindenütt érvényesülő sokk: hitelválság</a:t>
            </a:r>
            <a:endParaRPr lang="hu-HU" sz="2400" i="1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hu-HU" sz="2400" dirty="0" smtClean="0"/>
              <a:t>Portfolióromlás, jövedelmezőség-csökkenés, tőkehiány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400" dirty="0" smtClean="0"/>
              <a:t>Források szűkössége és drágasága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400" dirty="0" smtClean="0"/>
              <a:t>Tulajdonosi preferenciák módosulása: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hu-HU" sz="2000" dirty="0" smtClean="0"/>
              <a:t>kockázatkerülő magatartás</a:t>
            </a:r>
          </a:p>
          <a:p>
            <a:pPr marL="342900" lvl="1" indent="-342900">
              <a:lnSpc>
                <a:spcPct val="90000"/>
              </a:lnSpc>
              <a:buNone/>
            </a:pPr>
            <a:r>
              <a:rPr lang="hu-HU" sz="2400" b="1" dirty="0" smtClean="0"/>
              <a:t>Általános következmények: </a:t>
            </a:r>
            <a:r>
              <a:rPr lang="hu-HU" sz="2400" dirty="0" smtClean="0"/>
              <a:t>mérlegalkalmazkodás, hitel/betét arány csökkentése, hitelszűkítés, hitelezési kondíciók szigorodása</a:t>
            </a:r>
          </a:p>
          <a:p>
            <a:pPr marL="514350" lvl="1" indent="-514350">
              <a:buNone/>
            </a:pPr>
            <a:r>
              <a:rPr lang="hu-HU" sz="2400" dirty="0" smtClean="0"/>
              <a:t>Hitelszűkítés átmeneti kivédésére</a:t>
            </a:r>
            <a:r>
              <a:rPr lang="hu-HU" sz="2000" dirty="0" smtClean="0"/>
              <a:t> </a:t>
            </a:r>
            <a:r>
              <a:rPr lang="hu-HU" sz="2400" dirty="0" smtClean="0"/>
              <a:t>„</a:t>
            </a:r>
            <a:r>
              <a:rPr lang="hu-HU" sz="2400" b="1" dirty="0" smtClean="0"/>
              <a:t>Bécsi kezdeményezés</a:t>
            </a:r>
            <a:r>
              <a:rPr lang="hu-HU" sz="2400" dirty="0" smtClean="0"/>
              <a:t>”  </a:t>
            </a:r>
            <a:endParaRPr lang="hu-HU" sz="2000" dirty="0" smtClean="0"/>
          </a:p>
          <a:p>
            <a:pPr marL="724050" lvl="1" indent="-324000">
              <a:buFont typeface="Arial" pitchFamily="34" charset="0"/>
              <a:buChar char="•"/>
            </a:pPr>
            <a:r>
              <a:rPr lang="hu-HU" sz="2000" dirty="0" smtClean="0"/>
              <a:t>Cél: a hitelállomány szinten tartására</a:t>
            </a:r>
          </a:p>
          <a:p>
            <a:pPr marL="724050" lvl="1" indent="-324000">
              <a:buFont typeface="Arial" pitchFamily="34" charset="0"/>
              <a:buChar char="•"/>
            </a:pPr>
            <a:r>
              <a:rPr lang="hu-HU" sz="2000" dirty="0" smtClean="0"/>
              <a:t>A magyar kormány 2010 nyarán felrúgta az IMF-szakítással</a:t>
            </a:r>
          </a:p>
          <a:p>
            <a:pPr marL="324000" indent="-324000"/>
            <a:endParaRPr lang="hu-HU" sz="2400" dirty="0" smtClean="0"/>
          </a:p>
          <a:p>
            <a:pPr>
              <a:lnSpc>
                <a:spcPct val="90000"/>
              </a:lnSpc>
            </a:pPr>
            <a:endParaRPr lang="hu-HU" sz="2400" dirty="0" smtClean="0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  <a:solidFill>
            <a:srgbClr val="FFFF66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hu-HU" sz="2400" b="1" dirty="0" smtClean="0"/>
              <a:t>1. A magyarországi bankokat ért kettős sokk</a:t>
            </a:r>
            <a:endParaRPr lang="hu-H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1500174"/>
            <a:ext cx="8001056" cy="4786346"/>
          </a:xfrm>
        </p:spPr>
        <p:txBody>
          <a:bodyPr/>
          <a:lstStyle/>
          <a:p>
            <a:pPr marL="457200" lvl="1" indent="-457200">
              <a:buNone/>
            </a:pPr>
            <a:r>
              <a:rPr lang="hu-HU" sz="2400" b="1" dirty="0" smtClean="0"/>
              <a:t>A magyar banki különadó problémái: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Jogbiztonságot sérti, kvázi visszamenőleges hatályú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Mértéke eltúlzott, 5-10-szeres (</a:t>
            </a:r>
            <a:r>
              <a:rPr lang="hu-HU" sz="2400" dirty="0" smtClean="0">
                <a:solidFill>
                  <a:srgbClr val="FF0000"/>
                </a:solidFill>
              </a:rPr>
              <a:t>táblázat</a:t>
            </a:r>
            <a:r>
              <a:rPr lang="hu-HU" sz="2400" dirty="0" smtClean="0"/>
              <a:t>)</a:t>
            </a:r>
            <a:r>
              <a:rPr lang="hu-HU" sz="2400" b="1" dirty="0" smtClean="0"/>
              <a:t> </a:t>
            </a:r>
            <a:endParaRPr lang="hu-HU" sz="2400" dirty="0" smtClean="0"/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Felhasználása a folyó költségvetésben, nem </a:t>
            </a:r>
            <a:r>
              <a:rPr lang="hu-HU" sz="2400" dirty="0" err="1" smtClean="0"/>
              <a:t>pü-i</a:t>
            </a:r>
            <a:r>
              <a:rPr lang="hu-HU" sz="2400" dirty="0" smtClean="0"/>
              <a:t> stabilitási alapban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Mérlegfőösszegre, nem nyereségre: az aktivitást bünteti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Versenytorzító: nyereséges nagybankokra és kisbankokra kisebb</a:t>
            </a:r>
            <a:r>
              <a:rPr lang="hu-HU" sz="2400" b="1" dirty="0" smtClean="0"/>
              <a:t> </a:t>
            </a:r>
            <a:r>
              <a:rPr lang="hu-HU" sz="2400" dirty="0" smtClean="0"/>
              <a:t>(</a:t>
            </a:r>
            <a:r>
              <a:rPr lang="hu-HU" sz="2400" dirty="0" smtClean="0">
                <a:solidFill>
                  <a:srgbClr val="FF0000"/>
                </a:solidFill>
              </a:rPr>
              <a:t>táblázat</a:t>
            </a:r>
            <a:r>
              <a:rPr lang="hu-HU" sz="2400" dirty="0" smtClean="0"/>
              <a:t>)</a:t>
            </a:r>
            <a:r>
              <a:rPr lang="hu-HU" sz="2400" b="1" dirty="0" smtClean="0"/>
              <a:t> 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IMF-egyeztetés hiánya</a:t>
            </a:r>
            <a:r>
              <a:rPr lang="hu-HU" sz="2400" b="1" dirty="0" smtClean="0"/>
              <a:t> </a:t>
            </a:r>
            <a:r>
              <a:rPr lang="hu-HU" sz="2400" dirty="0" smtClean="0"/>
              <a:t>a bécsi egyezmény „megszegéséhez” vezetett: forráskivonás megindulhatott  </a:t>
            </a:r>
          </a:p>
          <a:p>
            <a:pPr marL="457200" lvl="1" indent="-457200">
              <a:buNone/>
            </a:pPr>
            <a:endParaRPr lang="hu-HU" sz="2000" dirty="0" smtClean="0"/>
          </a:p>
          <a:p>
            <a:pPr>
              <a:buNone/>
            </a:pP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28596" y="428604"/>
            <a:ext cx="8429684" cy="857256"/>
          </a:xfrm>
        </p:spPr>
        <p:txBody>
          <a:bodyPr/>
          <a:lstStyle/>
          <a:p>
            <a:pPr lvl="1"/>
            <a:r>
              <a:rPr lang="hu-HU" sz="2400" b="1" i="1" dirty="0" smtClean="0"/>
              <a:t>Speciális magyar sokkok: a válságkezelés sokkjai,</a:t>
            </a:r>
            <a:br>
              <a:rPr lang="hu-HU" sz="2400" b="1" i="1" dirty="0" smtClean="0"/>
            </a:br>
            <a:r>
              <a:rPr lang="hu-HU" sz="2400" b="1" i="1" dirty="0" smtClean="0"/>
              <a:t>„brutális” különadó és végtörlesztés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428604"/>
            <a:ext cx="7772400" cy="285752"/>
          </a:xfrm>
        </p:spPr>
        <p:txBody>
          <a:bodyPr/>
          <a:lstStyle/>
          <a:p>
            <a:r>
              <a:rPr lang="hu-HU" sz="2000" b="1" dirty="0" smtClean="0"/>
              <a:t>Bankadók Európában 2011-ben</a:t>
            </a:r>
            <a:endParaRPr lang="hu-HU" sz="2000" b="1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78742-FC64-43E3-8225-5AD85C65EA4E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285720" y="785796"/>
          <a:ext cx="8572560" cy="5348250"/>
        </p:xfrm>
        <a:graphic>
          <a:graphicData uri="http://schemas.openxmlformats.org/drawingml/2006/table">
            <a:tbl>
              <a:tblPr/>
              <a:tblGrid>
                <a:gridCol w="1192704"/>
                <a:gridCol w="2268319"/>
                <a:gridCol w="1929124"/>
                <a:gridCol w="1049157"/>
                <a:gridCol w="1061686"/>
                <a:gridCol w="1071570"/>
              </a:tblGrid>
              <a:tr h="74778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Ország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Adóalap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Adó mértéke (%)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Bevezetés dátuma, időtartama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Becsült éves bevétel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Felhasználás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0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Ausztria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Osztrák bankok forrásai tőke és biztosított betétek nélkül 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1-20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Mrd€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: 0,055%</a:t>
                      </a:r>
                      <a:b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20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Mrd€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fölött: 0,085%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2011 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500 M</a:t>
                      </a:r>
                      <a:r>
                        <a:rPr lang="hu-HU" sz="1400" dirty="0" smtClean="0">
                          <a:latin typeface="+mn-lt"/>
                          <a:ea typeface="Times New Roman"/>
                          <a:cs typeface="Arial"/>
                        </a:rPr>
                        <a:t>€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Költségvetés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Belgium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Lakossági bankbetétek és biztosítási termékek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0,15%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2011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700 M€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Költségvetés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57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Egyesült Királyság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Források tőke, biztosított betétek és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repóra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szolgáló állampapírok nélkül 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0,075%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2011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3 Mrd€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Költségvetés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+mn-lt"/>
                          <a:ea typeface="Times New Roman"/>
                          <a:cs typeface="Arial"/>
                        </a:rPr>
                        <a:t>Franciaország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Bázel II tőkeminimum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0,25%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2011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555 M€ 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Költségvetés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+mn-lt"/>
                          <a:ea typeface="Times New Roman"/>
                          <a:cs typeface="Arial"/>
                        </a:rPr>
                        <a:t>Magyarország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Eszközök (2009) –bankközi hitelek és más pénzügyi vállalkozások értékpapírjai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50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MrdFt-ig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0,15%</a:t>
                      </a:r>
                      <a:b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50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MrdFt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felett 0,53%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2010</a:t>
                      </a:r>
                      <a:b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3 évre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kb. </a:t>
                      </a:r>
                      <a:r>
                        <a:rPr lang="hu-HU" sz="1400" dirty="0" smtClean="0">
                          <a:latin typeface="+mn-lt"/>
                          <a:ea typeface="Times New Roman"/>
                          <a:cs typeface="Arial"/>
                        </a:rPr>
                        <a:t>450 M€ (pü </a:t>
                      </a:r>
                      <a:r>
                        <a:rPr lang="hu-HU" sz="1400" dirty="0" err="1" smtClean="0">
                          <a:latin typeface="+mn-lt"/>
                          <a:ea typeface="Times New Roman"/>
                          <a:cs typeface="Arial"/>
                        </a:rPr>
                        <a:t>váll.-sal</a:t>
                      </a:r>
                      <a:r>
                        <a:rPr lang="hu-HU" sz="1400" dirty="0" smtClean="0">
                          <a:latin typeface="+mn-lt"/>
                          <a:ea typeface="Times New Roman"/>
                          <a:cs typeface="Arial"/>
                        </a:rPr>
                        <a:t> 630 M€)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Költségvetés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5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Németország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Források (2010) nembank-intézmények betétei nélkül,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derivatívokkal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növelve 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10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Mrd€-ig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0,02%</a:t>
                      </a:r>
                      <a:b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100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Mrd€-ig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0,03%</a:t>
                      </a:r>
                      <a:b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100 </a:t>
                      </a:r>
                      <a:r>
                        <a:rPr lang="hu-HU" sz="1400" dirty="0" err="1">
                          <a:latin typeface="+mn-lt"/>
                          <a:ea typeface="Times New Roman"/>
                          <a:cs typeface="Arial"/>
                        </a:rPr>
                        <a:t>Mrd€</a:t>
                      </a: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 felett 0,04%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2011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1 Mrd€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Stabilitási alap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Svédország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Források tőke és alárendelt kölcsön nélkül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0,036%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2009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250 M€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Bankmentő alap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Szlovákia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Források saját tőke és biztosított betétek nélkül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0,4%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2012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80 M€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Költségvetés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6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Szlovénia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Eszközök 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0,1%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+mn-lt"/>
                          <a:ea typeface="Times New Roman"/>
                          <a:cs typeface="Arial"/>
                        </a:rPr>
                        <a:t>2011</a:t>
                      </a:r>
                      <a:endParaRPr lang="hu-H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5 M€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latin typeface="+mn-lt"/>
                          <a:ea typeface="Times New Roman"/>
                          <a:cs typeface="Arial"/>
                        </a:rPr>
                        <a:t>Költségvetés</a:t>
                      </a:r>
                      <a:endParaRPr lang="hu-H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71472" y="6215083"/>
            <a:ext cx="735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NBS (2011), sajtóinformációk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76260"/>
          </a:xfrm>
        </p:spPr>
        <p:txBody>
          <a:bodyPr/>
          <a:lstStyle/>
          <a:p>
            <a:r>
              <a:rPr lang="hu-HU" sz="2000" b="1" dirty="0" smtClean="0"/>
              <a:t>A különadó hatása a jelentősebb bankok 2010. évi jövedelmezőségére</a:t>
            </a:r>
            <a:endParaRPr lang="hu-HU" sz="2000" b="1" dirty="0"/>
          </a:p>
        </p:txBody>
      </p:sp>
      <p:graphicFrame>
        <p:nvGraphicFramePr>
          <p:cNvPr id="5" name="Diagram helye 4"/>
          <p:cNvGraphicFramePr>
            <a:graphicFrameLocks noGrp="1"/>
          </p:cNvGraphicFramePr>
          <p:nvPr>
            <p:ph type="chart" idx="1"/>
          </p:nvPr>
        </p:nvGraphicFramePr>
        <p:xfrm>
          <a:off x="642910" y="1428737"/>
          <a:ext cx="7858179" cy="4214845"/>
        </p:xfrm>
        <a:graphic>
          <a:graphicData uri="http://schemas.openxmlformats.org/drawingml/2006/table">
            <a:tbl>
              <a:tblPr/>
              <a:tblGrid>
                <a:gridCol w="1643074"/>
                <a:gridCol w="756879"/>
                <a:gridCol w="914115"/>
                <a:gridCol w="1023167"/>
                <a:gridCol w="1704743"/>
                <a:gridCol w="1816201"/>
              </a:tblGrid>
              <a:tr h="734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Bank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Adózott eredmény (</a:t>
                      </a: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Mrd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Ft)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Különadó 2010-ben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Különadó a 2009. évi eredmény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endParaRPr lang="hu-H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Változás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(Mrd Ft)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%-ában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OTP Bank 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150,2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118,1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-32,1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25,5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b="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17,0%</a:t>
                      </a:r>
                      <a:endParaRPr lang="hu-HU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K&amp;H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10,0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27,2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17,2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14,2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142,0%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CIB Bank 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4,7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-23,5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-28,2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10,7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227,7%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MKB Bank 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2,5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-108,2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-110,7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13,5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540,0%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Raiffeisen Bank 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4,3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-10,8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-15,1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11,1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258,1%</a:t>
                      </a:r>
                      <a:endParaRPr lang="hu-HU" sz="16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Erste Bank 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18,4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5,7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-12,7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12,7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69,0%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UniCredit Bank 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15,5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18,8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3,3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7,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49,7%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Budapest Bank 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13,0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10,2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-2,7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3,4</a:t>
                      </a:r>
                      <a:endParaRPr lang="hu-HU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26,2%</a:t>
                      </a:r>
                      <a:endParaRPr lang="hu-H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4D0A9-C570-46BD-86D8-F87988CCF6B8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85786" y="5857892"/>
            <a:ext cx="7286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PSZÁF-Aranykönyvek  </a:t>
            </a:r>
            <a:r>
              <a:rPr lang="hu-HU" sz="1400" dirty="0" err="1" smtClean="0"/>
              <a:t>Portfolio.hu</a:t>
            </a:r>
            <a:r>
              <a:rPr lang="hu-HU" sz="1400" dirty="0" smtClean="0"/>
              <a:t>  alapján számítva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928670"/>
            <a:ext cx="8001056" cy="5357850"/>
          </a:xfrm>
        </p:spPr>
        <p:txBody>
          <a:bodyPr/>
          <a:lstStyle/>
          <a:p>
            <a:pPr marL="457200" lvl="1" indent="-457200">
              <a:buNone/>
            </a:pPr>
            <a:r>
              <a:rPr lang="hu-HU" sz="2400" b="1" dirty="0" smtClean="0"/>
              <a:t>A különadó közvetlen hatásai: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Megszűnt a bankszektor jövedelemtermelő képessége 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hu-HU" sz="2000" dirty="0" smtClean="0"/>
              <a:t>A bankok nagy részénél tőkevesztést idézett elő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hu-HU" sz="2000" dirty="0" smtClean="0"/>
              <a:t>Csökkenti a bankok kockázatviselő és hitelező képességét</a:t>
            </a:r>
          </a:p>
          <a:p>
            <a:pPr>
              <a:buFont typeface="Wingdings" pitchFamily="2" charset="2"/>
              <a:buChar char="Ø"/>
            </a:pPr>
            <a:r>
              <a:rPr lang="hu-HU" sz="2400" dirty="0" smtClean="0"/>
              <a:t>Versenyhátrányt okoz a </a:t>
            </a:r>
            <a:r>
              <a:rPr lang="hu-HU" sz="2400" dirty="0" err="1" smtClean="0"/>
              <a:t>KKE-régióban</a:t>
            </a:r>
            <a:endParaRPr lang="hu-HU" sz="2400" dirty="0" smtClean="0"/>
          </a:p>
          <a:p>
            <a:pPr lvl="1">
              <a:buFont typeface="Arial" pitchFamily="34" charset="0"/>
              <a:buChar char="•"/>
            </a:pPr>
            <a:r>
              <a:rPr lang="hu-HU" sz="2000" dirty="0" smtClean="0"/>
              <a:t>2012-ig csak Szlovéniában alkalmazták, ötöd akkora mértékkel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/>
              <a:t>2012-től Szlovákiában vezették be, a magyarnál  kisebb mértékkel,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/>
              <a:t>máshol EU-szabályozásra várnak</a:t>
            </a:r>
          </a:p>
          <a:p>
            <a:pPr>
              <a:buNone/>
            </a:pP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429684" cy="428628"/>
          </a:xfrm>
        </p:spPr>
        <p:txBody>
          <a:bodyPr/>
          <a:lstStyle/>
          <a:p>
            <a:pPr lvl="1" algn="l"/>
            <a:r>
              <a:rPr lang="hu-HU" sz="2400" b="1" i="1" dirty="0" smtClean="0"/>
              <a:t>Speciális magyar sokkok: (1) „brutális” különadó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857232"/>
            <a:ext cx="8001056" cy="5429288"/>
          </a:xfrm>
        </p:spPr>
        <p:txBody>
          <a:bodyPr/>
          <a:lstStyle/>
          <a:p>
            <a:pPr marL="457200" lvl="1" indent="-457200">
              <a:buNone/>
            </a:pPr>
            <a:r>
              <a:rPr lang="hu-HU" sz="2400" b="1" dirty="0" smtClean="0"/>
              <a:t>A végtörlesztés problémája</a:t>
            </a:r>
          </a:p>
          <a:p>
            <a:pPr marL="857250" lvl="2" indent="-457200">
              <a:buNone/>
            </a:pPr>
            <a:r>
              <a:rPr lang="hu-HU" sz="2000" dirty="0" smtClean="0"/>
              <a:t>	A bankok kötelezése az egyösszegű végtörlesztésre a magánjogi szerződések kormányzati felülírása</a:t>
            </a:r>
            <a:endParaRPr lang="hu-HU" sz="2000" b="1" dirty="0" smtClean="0"/>
          </a:p>
          <a:p>
            <a:pPr marL="457200" lvl="1" indent="-457200">
              <a:buNone/>
            </a:pPr>
            <a:r>
              <a:rPr lang="hu-HU" sz="2400" b="1" dirty="0" smtClean="0"/>
              <a:t>… és közvetlen hatása</a:t>
            </a:r>
          </a:p>
          <a:p>
            <a:pPr marL="857250" lvl="2" indent="-457200">
              <a:buFont typeface="Arial" pitchFamily="34" charset="0"/>
              <a:buChar char="•"/>
            </a:pPr>
            <a:r>
              <a:rPr lang="hu-HU" sz="2000" b="1" dirty="0" smtClean="0"/>
              <a:t>árfolyamveszteség ¾</a:t>
            </a:r>
            <a:r>
              <a:rPr lang="hu-HU" sz="2000" b="1" dirty="0" err="1" smtClean="0"/>
              <a:t>-ét</a:t>
            </a:r>
            <a:r>
              <a:rPr lang="hu-HU" sz="2000" b="1" dirty="0" smtClean="0"/>
              <a:t> bankok viselik </a:t>
            </a:r>
            <a:r>
              <a:rPr lang="hu-HU" sz="2000" dirty="0" smtClean="0"/>
              <a:t>(180 HUF/CHF árfolyamon a kb. 240 piaci helyett)</a:t>
            </a:r>
            <a:endParaRPr lang="hu-HU" sz="2000" b="1" dirty="0" smtClean="0"/>
          </a:p>
          <a:p>
            <a:pPr marL="857250" lvl="2" indent="-457200">
              <a:buFont typeface="Arial" pitchFamily="34" charset="0"/>
              <a:buChar char="•"/>
            </a:pPr>
            <a:r>
              <a:rPr lang="hu-HU" sz="2000" dirty="0" smtClean="0"/>
              <a:t>370 milliárd Ft bruttó veszteséget okozott a hitelezőknek. Ennek mintegy 30%-át a hitelintézetek a 2011-évi bankadóból leírhatták, így a nettó veszteség a </a:t>
            </a:r>
            <a:r>
              <a:rPr lang="hu-HU" sz="2000" b="1" dirty="0" smtClean="0"/>
              <a:t>260 milliárd forint körül </a:t>
            </a:r>
            <a:r>
              <a:rPr lang="hu-HU" sz="2000" dirty="0" smtClean="0"/>
              <a:t>alakulna, de a nagybankok csak 28%-ot tudtak visszaigényelni</a:t>
            </a:r>
          </a:p>
          <a:p>
            <a:pPr marL="857250" lvl="2" indent="-457200">
              <a:buFont typeface="Arial" pitchFamily="34" charset="0"/>
              <a:buChar char="•"/>
            </a:pPr>
            <a:r>
              <a:rPr lang="hu-HU" sz="2000" dirty="0" smtClean="0"/>
              <a:t>130 Mrd Ft-os különadóval együtt kb. 400 Mrd: </a:t>
            </a:r>
            <a:r>
              <a:rPr lang="hu-HU" sz="2000" b="1" dirty="0" smtClean="0"/>
              <a:t>bankok nagy részénél tőkevesztés = vagyondézsma</a:t>
            </a:r>
            <a:r>
              <a:rPr lang="hu-HU" sz="2000" dirty="0" smtClean="0"/>
              <a:t> (</a:t>
            </a:r>
            <a:r>
              <a:rPr lang="hu-HU" sz="2000" b="1" dirty="0" smtClean="0"/>
              <a:t>bankrablás)</a:t>
            </a:r>
          </a:p>
          <a:p>
            <a:pPr>
              <a:buNone/>
            </a:pPr>
            <a:r>
              <a:rPr lang="hu-HU" sz="2400" b="1" dirty="0" smtClean="0"/>
              <a:t>Áttételes hatásuk: általános befektetői bizalom megingása</a:t>
            </a:r>
          </a:p>
          <a:p>
            <a:pPr marL="400050" lvl="1" indent="-457200">
              <a:lnSpc>
                <a:spcPct val="90000"/>
              </a:lnSpc>
              <a:buNone/>
            </a:pPr>
            <a:r>
              <a:rPr lang="hu-HU" sz="2000" dirty="0" smtClean="0"/>
              <a:t>	Beleillik a jogbiztonságot aláásó, a  befektetőket elriasztó kormányzati beavatkozások sorába (magánnyugdíj-pénztári vagyon konfiskálása, ágazati különadók)</a:t>
            </a:r>
          </a:p>
          <a:p>
            <a:pPr>
              <a:buNone/>
            </a:pP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28596" y="428604"/>
            <a:ext cx="8429684" cy="428628"/>
          </a:xfrm>
        </p:spPr>
        <p:txBody>
          <a:bodyPr/>
          <a:lstStyle/>
          <a:p>
            <a:pPr lvl="1" algn="l"/>
            <a:r>
              <a:rPr lang="hu-HU" sz="2400" b="1" i="1" dirty="0" smtClean="0"/>
              <a:t>Speciális magyar sokkok: (2) végtörlesztés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928670"/>
            <a:ext cx="8001056" cy="5357850"/>
          </a:xfrm>
        </p:spPr>
        <p:txBody>
          <a:bodyPr/>
          <a:lstStyle/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Romló portfolióminőség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Külföldi források kivonása, hitel/betét arány csökkenése: főleg hitelcsökkentéssel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Visszaeső jövedelmezőség, veszteség 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Tőkevesztés, de tulajdonosi tőkepótlás: „amit az állam elvett, a tulajdonosok kipótolták” (</a:t>
            </a:r>
            <a:r>
              <a:rPr lang="hu-HU" sz="2000" dirty="0" err="1" smtClean="0"/>
              <a:t>Simor</a:t>
            </a:r>
            <a:r>
              <a:rPr lang="hu-HU" sz="2000" dirty="0" smtClean="0"/>
              <a:t>, </a:t>
            </a:r>
            <a:r>
              <a:rPr lang="hu-HU" sz="2000" dirty="0" err="1" smtClean="0"/>
              <a:t>Portfolio-konferencia</a:t>
            </a:r>
            <a:r>
              <a:rPr lang="hu-HU" sz="2400" dirty="0" smtClean="0"/>
              <a:t>)</a:t>
            </a:r>
          </a:p>
          <a:p>
            <a:pPr marL="857250" lvl="2" indent="-457200">
              <a:buNone/>
            </a:pPr>
            <a:r>
              <a:rPr lang="hu-HU" sz="2000" dirty="0" smtClean="0"/>
              <a:t>	2009-2012. júl. között a GDP 2,3%-át (kb. 650 Mrd Ft) vonta el az állam, a tulajdonosi tőkeemelés a GDP 2%-a (kb. 600 Mrd Ft) volt</a:t>
            </a:r>
          </a:p>
          <a:p>
            <a:pPr marL="457200" lvl="1" indent="-457200">
              <a:buFont typeface="Wingdings" pitchFamily="2" charset="2"/>
              <a:buChar char="Ø"/>
            </a:pPr>
            <a:r>
              <a:rPr lang="hu-HU" sz="2400" dirty="0" smtClean="0"/>
              <a:t>Piaci átrendeződés </a:t>
            </a:r>
          </a:p>
          <a:p>
            <a:pPr marL="457200" lvl="1" indent="-457200">
              <a:buFont typeface="Wingdings" pitchFamily="2" charset="2"/>
              <a:buChar char="Ø"/>
            </a:pPr>
            <a:endParaRPr lang="hu-HU" sz="2400" dirty="0" smtClean="0"/>
          </a:p>
          <a:p>
            <a:pPr>
              <a:buNone/>
            </a:pP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ABC78-AFB1-46D9-992A-22D34080ABF0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28596" y="428604"/>
            <a:ext cx="8429684" cy="428628"/>
          </a:xfrm>
        </p:spPr>
        <p:txBody>
          <a:bodyPr/>
          <a:lstStyle/>
          <a:p>
            <a:pPr lvl="1" algn="l"/>
            <a:r>
              <a:rPr lang="hu-HU" sz="2400" b="1" i="1" dirty="0" smtClean="0"/>
              <a:t>Hatások a bankszektor helyzetére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Üres bemutató">
  <a:themeElements>
    <a:clrScheme name="Üres bemutat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Üres bemutató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Üres bemutat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res bemutat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res bemutat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res bemutat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res bemutat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res bemutat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res bemutat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Üres bemutató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2750</TotalTime>
  <Words>1260</Words>
  <Application>Microsoft PowerPoint</Application>
  <PresentationFormat>Diavetítés a képernyőre (4:3 oldalarány)</PresentationFormat>
  <Paragraphs>431</Paragraphs>
  <Slides>25</Slides>
  <Notes>1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7" baseType="lpstr">
      <vt:lpstr>Üres bemutató</vt:lpstr>
      <vt:lpstr>Dokumentum</vt:lpstr>
      <vt:lpstr>Kettős szorításban a magyar bankszektor</vt:lpstr>
      <vt:lpstr>Vázlat</vt:lpstr>
      <vt:lpstr>1. A magyarországi bankokat ért kettős sokk</vt:lpstr>
      <vt:lpstr>Speciális magyar sokkok: a válságkezelés sokkjai, „brutális” különadó és végtörlesztés</vt:lpstr>
      <vt:lpstr>Bankadók Európában 2011-ben</vt:lpstr>
      <vt:lpstr>A különadó hatása a jelentősebb bankok 2010. évi jövedelmezőségére</vt:lpstr>
      <vt:lpstr>Speciális magyar sokkok: (1) „brutális” különadó</vt:lpstr>
      <vt:lpstr>Speciális magyar sokkok: (2) végtörlesztés</vt:lpstr>
      <vt:lpstr>Hatások a bankszektor helyzetére</vt:lpstr>
      <vt:lpstr>Romló portfolióminőség: vállalati szektor A nemteljesítő hitelek aránya és az értékvesztés eredményt rontó hatása</vt:lpstr>
      <vt:lpstr>Romló portfolióminőség: háztartási szektor A nemteljesítő hitelek aránya és az értékvesztés eredményt rontó hatása</vt:lpstr>
      <vt:lpstr>Külföldi források kivonása, hitel/betét arány csökkenése  </vt:lpstr>
      <vt:lpstr>Visszaeső jövedelmezőség, veszteség  A válság és válságkezelés hatása a főbb eredménytényezőkre</vt:lpstr>
      <vt:lpstr>Piaci átrendeződés: A jelentősebb bankok pozícióváltozása</vt:lpstr>
      <vt:lpstr>A tények</vt:lpstr>
      <vt:lpstr>A vállalati hitelek alakulása nemzetközi összehasonlításban</vt:lpstr>
      <vt:lpstr>A hazai bankszektor bruttó hitelkibocsátása a háztartásoknak </vt:lpstr>
      <vt:lpstr>  … a hitelcsökkenés mögött 2010 nyarától a külföldi források kivonása is áll  </vt:lpstr>
      <vt:lpstr>19. dia</vt:lpstr>
      <vt:lpstr>3. Banki válaszok a válság és a kormányzati válságkezelés sokkjaira</vt:lpstr>
      <vt:lpstr>A tények</vt:lpstr>
      <vt:lpstr>A tények</vt:lpstr>
      <vt:lpstr>c) Banki alkalmazkodási módok Magyarországon</vt:lpstr>
      <vt:lpstr>4) Várható következmények</vt:lpstr>
      <vt:lpstr>Köszönöm a figyelmet!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hitelválság és a bankrendszer</dc:title>
  <dc:subject/>
  <dc:creator>Várhegyi Éva</dc:creator>
  <cp:lastModifiedBy>Várhegyi Éva</cp:lastModifiedBy>
  <cp:revision>242</cp:revision>
  <cp:lastPrinted>2009-05-12T18:21:20Z</cp:lastPrinted>
  <dcterms:created xsi:type="dcterms:W3CDTF">2008-11-26T20:13:00Z</dcterms:created>
  <dcterms:modified xsi:type="dcterms:W3CDTF">2012-12-10T06:53:59Z</dcterms:modified>
</cp:coreProperties>
</file>