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17" r:id="rId4"/>
    <p:sldId id="297" r:id="rId5"/>
    <p:sldId id="302" r:id="rId6"/>
    <p:sldId id="314" r:id="rId7"/>
    <p:sldId id="321" r:id="rId8"/>
    <p:sldId id="322" r:id="rId9"/>
    <p:sldId id="323" r:id="rId10"/>
    <p:sldId id="324" r:id="rId11"/>
    <p:sldId id="313" r:id="rId12"/>
    <p:sldId id="291" r:id="rId13"/>
    <p:sldId id="298" r:id="rId14"/>
    <p:sldId id="289" r:id="rId15"/>
    <p:sldId id="310" r:id="rId16"/>
    <p:sldId id="311" r:id="rId17"/>
    <p:sldId id="307" r:id="rId18"/>
    <p:sldId id="325" r:id="rId19"/>
    <p:sldId id="299" r:id="rId20"/>
    <p:sldId id="315" r:id="rId21"/>
    <p:sldId id="316" r:id="rId22"/>
    <p:sldId id="319" r:id="rId23"/>
    <p:sldId id="274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590" autoAdjust="0"/>
  </p:normalViewPr>
  <p:slideViewPr>
    <p:cSldViewPr>
      <p:cViewPr varScale="1">
        <p:scale>
          <a:sx n="101" d="100"/>
          <a:sy n="101" d="100"/>
        </p:scale>
        <p:origin x="-90" y="-126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notesViewPr>
    <p:cSldViewPr>
      <p:cViewPr varScale="1">
        <p:scale>
          <a:sx n="50" d="100"/>
          <a:sy n="50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2012.12.10.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2012.12.10.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098D-053E-4991-8A4F-70AABAF990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2627784" y="571480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627784" y="185736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2627784" y="2643182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 hasCustomPrompt="1"/>
          </p:nvPr>
        </p:nvSpPr>
        <p:spPr>
          <a:xfrm>
            <a:off x="2627784" y="3143248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Esemény, helyszín: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2627784" y="364331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411760" y="6309320"/>
            <a:ext cx="4544144" cy="3600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142984"/>
            <a:ext cx="7848000" cy="428628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1700809"/>
            <a:ext cx="7848000" cy="424847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2000" y="1142985"/>
            <a:ext cx="7848000" cy="3571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571612"/>
            <a:ext cx="7848000" cy="642942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348881"/>
            <a:ext cx="7848000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813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3563888" y="1268760"/>
            <a:ext cx="4824536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48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772816"/>
            <a:ext cx="7848000" cy="410445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1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539552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4"/>
            <a:ext cx="633605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dirty="0">
                <a:solidFill>
                  <a:srgbClr val="777063"/>
                </a:solidFill>
                <a:latin typeface="Trebuchet MS" pitchFamily="34" charset="0"/>
              </a:rPr>
              <a:t>A jegybank elsődleges célja az árstabilitás elérése és fenntartása.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7582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2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6" y="6093296"/>
            <a:ext cx="6480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Az előadás megállapításai az előadó véleményét tükrözik és nem feltétlenül azonosak az MNB hivatalos álláspontjával.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3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7" y="6093296"/>
            <a:ext cx="62646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views expressed in this presentation are those of the author and do not necessarily represent official positions of the MNB.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1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4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684213" y="6092825"/>
            <a:ext cx="6408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777063"/>
                </a:solidFill>
                <a:latin typeface="Trebuchet MS" pitchFamily="34" charset="0"/>
              </a:rPr>
              <a:t>The primary objective of the MNB shall be to achieve and maintain price stability.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2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5. (ü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052736"/>
            <a:ext cx="7848000" cy="482453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sp>
        <p:nvSpPr>
          <p:cNvPr id="9" name="Cím 5"/>
          <p:cNvSpPr>
            <a:spLocks noGrp="1"/>
          </p:cNvSpPr>
          <p:nvPr userDrawn="1">
            <p:ph type="title" hasCustomPrompt="1"/>
          </p:nvPr>
        </p:nvSpPr>
        <p:spPr>
          <a:xfrm>
            <a:off x="611560" y="404813"/>
            <a:ext cx="7848000" cy="633600"/>
          </a:xfrm>
          <a:solidFill>
            <a:schemeClr val="accent1"/>
          </a:solidFill>
        </p:spPr>
        <p:txBody>
          <a:bodyPr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84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l">
              <a:buNone/>
              <a:defRPr sz="2300" b="1" baseline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Alcím beírásához kattintson ide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 beírásához kattintson ide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83568" y="1628800"/>
            <a:ext cx="7920880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1560" y="1196752"/>
            <a:ext cx="7848440" cy="589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857364"/>
            <a:ext cx="784800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1560" y="404813"/>
            <a:ext cx="7848000" cy="633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492895"/>
            <a:ext cx="7848000" cy="338437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544144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0" r:id="rId3"/>
    <p:sldLayoutId id="2147483781" r:id="rId4"/>
    <p:sldLayoutId id="2147483758" r:id="rId5"/>
    <p:sldLayoutId id="2147483759" r:id="rId6"/>
    <p:sldLayoutId id="2147483782" r:id="rId7"/>
    <p:sldLayoutId id="2147483783" r:id="rId8"/>
    <p:sldLayoutId id="2147483763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Text Placeholder 8"/>
          <p:cNvSpPr>
            <a:spLocks noGrp="1"/>
          </p:cNvSpPr>
          <p:nvPr>
            <p:ph type="body" idx="14"/>
          </p:nvPr>
        </p:nvSpPr>
        <p:spPr>
          <a:xfrm>
            <a:off x="2627784" y="1700808"/>
            <a:ext cx="5779588" cy="864096"/>
          </a:xfrm>
        </p:spPr>
        <p:txBody>
          <a:bodyPr>
            <a:normAutofit fontScale="55000" lnSpcReduction="20000"/>
          </a:bodyPr>
          <a:lstStyle/>
          <a:p>
            <a:r>
              <a:rPr lang="hu-HU" sz="4200" dirty="0" smtClean="0"/>
              <a:t>Kiútkeresés az adósságválságban</a:t>
            </a:r>
          </a:p>
          <a:p>
            <a:r>
              <a:rPr lang="hu-HU" sz="4200" dirty="0" smtClean="0"/>
              <a:t> Hol tartunk most?</a:t>
            </a:r>
          </a:p>
          <a:p>
            <a:endParaRPr lang="hu-H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Csermely Ágnes</a:t>
            </a:r>
            <a:endParaRPr lang="hu-HU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6"/>
          </p:nvPr>
        </p:nvSpPr>
        <p:spPr>
          <a:xfrm>
            <a:off x="2627784" y="3284984"/>
            <a:ext cx="5779588" cy="792088"/>
          </a:xfrm>
        </p:spPr>
        <p:txBody>
          <a:bodyPr>
            <a:normAutofit fontScale="77500" lnSpcReduction="20000"/>
          </a:bodyPr>
          <a:lstStyle/>
          <a:p>
            <a:r>
              <a:rPr lang="hu-HU" b="1" i="1" dirty="0" smtClean="0"/>
              <a:t>Bankok Magyarországon – 2012</a:t>
            </a:r>
            <a:r>
              <a:rPr lang="hu-HU" b="1" dirty="0" smtClean="0"/>
              <a:t> </a:t>
            </a:r>
          </a:p>
          <a:p>
            <a:r>
              <a:rPr lang="hu-HU" b="1" dirty="0" smtClean="0"/>
              <a:t>Dr. Gáspár Pál Közgazdaságtudományi Emlékalapítvány konferenciája</a:t>
            </a:r>
            <a:r>
              <a:rPr lang="hu-HU" b="1" i="1" dirty="0" smtClean="0"/>
              <a:t> </a:t>
            </a:r>
          </a:p>
          <a:p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7"/>
          </p:nvPr>
        </p:nvSpPr>
        <p:spPr>
          <a:xfrm>
            <a:off x="2627784" y="4725144"/>
            <a:ext cx="5779588" cy="288032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/>
              <a:t>2012. december 10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/>
        <p:txBody>
          <a:bodyPr>
            <a:noAutofit/>
          </a:bodyPr>
          <a:lstStyle/>
          <a:p>
            <a:pPr algn="ctr"/>
            <a:r>
              <a:rPr lang="hu-HU" sz="1600" b="0" dirty="0" smtClean="0"/>
              <a:t>Bruttó külső finanszírozási igény egyes országokban </a:t>
            </a:r>
          </a:p>
          <a:p>
            <a:pPr algn="ctr"/>
            <a:r>
              <a:rPr lang="hu-HU" sz="1400" b="0" dirty="0" smtClean="0"/>
              <a:t>(GDP arányában, csak eredeti rövid futamidő szerinti adósság alapján)</a:t>
            </a:r>
          </a:p>
          <a:p>
            <a:pPr algn="ctr"/>
            <a:endParaRPr lang="hu-HU" sz="1400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016" cy="7780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külső források rövidülése miatt a megújítási kockázat továbbra is számottevő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7" name="Tartalom helye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48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03648" y="5733256"/>
            <a:ext cx="33730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rebuchet MS" pitchFamily="34" charset="0"/>
                <a:cs typeface="Times New Roman" pitchFamily="18" charset="0"/>
              </a:rPr>
              <a:t>Forrás: Világbank.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rebuchet MS" pitchFamily="34" charset="0"/>
                <a:cs typeface="Times New Roman" pitchFamily="18" charset="0"/>
              </a:rPr>
              <a:t>*2006-2007-re – hiányzó adat miatt - a 2008-as értéket feltételeztük.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>
          <a:xfrm>
            <a:off x="825618" y="1151596"/>
            <a:ext cx="7564763" cy="738664"/>
          </a:xfrm>
        </p:spPr>
        <p:txBody>
          <a:bodyPr>
            <a:spAutoFit/>
          </a:bodyPr>
          <a:lstStyle/>
          <a:p>
            <a:pPr algn="ctr"/>
            <a:r>
              <a:rPr lang="hu-HU" sz="1600" dirty="0" smtClean="0"/>
              <a:t>A privát szféra hiteleinek alakulása 2008. október és 2012. augusztus között</a:t>
            </a:r>
          </a:p>
          <a:p>
            <a:pPr algn="ctr"/>
            <a:r>
              <a:rPr lang="hu-HU" sz="1600" dirty="0" smtClean="0"/>
              <a:t> árfolyamváltozással korrigált állomány</a:t>
            </a:r>
            <a:endParaRPr lang="hu-HU" sz="1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0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Nincs modellváltás a bankszektorban: a külföldi források kivonása az eszközök leépítéséből történik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7" name="Picture 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60251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1400" dirty="0" smtClean="0"/>
              <a:t>Hitel és forrásoldali folyamatok CEESEE </a:t>
            </a:r>
            <a:r>
              <a:rPr lang="hu-HU" sz="1400" i="1" dirty="0" smtClean="0"/>
              <a:t>országokban </a:t>
            </a:r>
            <a:endParaRPr lang="hu-HU" sz="1400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0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Nincs modellváltás a bankszektorban: nincs betét-akkumuláció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74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899592" y="5733256"/>
            <a:ext cx="4320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err="1" smtClean="0">
                <a:solidFill>
                  <a:schemeClr val="tx2"/>
                </a:solidFill>
                <a:latin typeface="+mn-lt"/>
              </a:rPr>
              <a:t>Source</a:t>
            </a:r>
            <a:r>
              <a:rPr lang="hu-HU" sz="800" dirty="0" smtClean="0">
                <a:solidFill>
                  <a:schemeClr val="tx2"/>
                </a:solidFill>
                <a:latin typeface="+mn-lt"/>
              </a:rPr>
              <a:t>: BIS, IMF,LBS, IFS, WEO, EBRD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1600" b="0" dirty="0" smtClean="0"/>
              <a:t>A magánszektor hitel- és betétállományának alakulása a GDP arányában </a:t>
            </a:r>
            <a:endParaRPr lang="hu-HU" sz="1600" b="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0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Nincs modellváltás a bankszektorban: hosszabb távú problémának tűnik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805" y="1700808"/>
            <a:ext cx="6690852" cy="42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1400" dirty="0" smtClean="0"/>
              <a:t>A GDP alakulása a régiós országokban a válság során</a:t>
            </a:r>
            <a:endParaRPr lang="hu-HU" sz="1400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80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Nincs növekedési modellváltás: nincs motorja a növekedésnek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7" name="Picture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768751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>
          <a:xfrm>
            <a:off x="1967020" y="1151596"/>
            <a:ext cx="5281959" cy="677108"/>
          </a:xfrm>
        </p:spPr>
        <p:txBody>
          <a:bodyPr>
            <a:spAutoFit/>
          </a:bodyPr>
          <a:lstStyle/>
          <a:p>
            <a:pPr algn="ctr"/>
            <a:r>
              <a:rPr lang="hu-HU" sz="1400" dirty="0" smtClean="0"/>
              <a:t>A nettó külső adósság válság előtti szintje és a belső kereslet</a:t>
            </a:r>
          </a:p>
          <a:p>
            <a:pPr algn="ctr"/>
            <a:r>
              <a:rPr lang="hu-HU" sz="1400" dirty="0" smtClean="0"/>
              <a:t> visszaesése közötti kapcsolat az Európai Unió országaiban</a:t>
            </a:r>
            <a:endParaRPr lang="hu-HU" sz="1400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0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adósságleépítés együtt jár a belföldi kereslet visszaesésével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3367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>
          <a:xfrm>
            <a:off x="684000" y="1151596"/>
            <a:ext cx="7632416" cy="677108"/>
          </a:xfr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/>
              <a:t>Az ipar belföldi és export értékesítéseinek alakulása </a:t>
            </a:r>
          </a:p>
          <a:p>
            <a:pPr algn="ctr"/>
            <a:r>
              <a:rPr lang="hu-HU" sz="1400" dirty="0" smtClean="0"/>
              <a:t>2012 júniusában, 2008. januárhoz viszonyítva</a:t>
            </a:r>
            <a:endParaRPr lang="hu-HU" sz="1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80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Nincs növekedési modellváltás: az export teljesítményünk is elmarad a régióétól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5527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>
          <a:xfrm>
            <a:off x="684000" y="1151596"/>
            <a:ext cx="7344384" cy="307777"/>
          </a:xfr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/>
              <a:t>Az árupiaci export részesedése a globális exportból a régió országaiban, folyó áron</a:t>
            </a:r>
            <a:endParaRPr lang="hu-HU" sz="1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80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Nincs növekedési modellváltás: az export teljesítményünk is elmarad a régióétól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7" name="Picture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26192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algn="ctr"/>
            <a:r>
              <a:rPr lang="hu-HU" sz="1800" dirty="0" smtClean="0"/>
              <a:t>A szektorok finanszírozási képessége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80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fizetési mérleg javulás jelentős része a vállalati nettó megtakarítás növekedéséből ered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099" y="1628775"/>
            <a:ext cx="6614264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>
          <a:xfrm>
            <a:off x="684000" y="1052736"/>
            <a:ext cx="7848000" cy="360040"/>
          </a:xfrm>
        </p:spPr>
        <p:txBody>
          <a:bodyPr/>
          <a:lstStyle/>
          <a:p>
            <a:pPr algn="ctr"/>
            <a:r>
              <a:rPr lang="hu-HU" sz="1400" dirty="0" smtClean="0"/>
              <a:t>A belföldi kereslet komponenseinek alakulása, 1995 = 100 </a:t>
            </a:r>
            <a:endParaRPr lang="hu-HU" sz="1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7200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belföldi kereslet alkalmazkodásában a beruházások játszották a főszerepet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56083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7149600" cy="576064"/>
          </a:xfrm>
        </p:spPr>
        <p:txBody>
          <a:bodyPr/>
          <a:lstStyle/>
          <a:p>
            <a:r>
              <a:rPr lang="hu-HU" dirty="0" smtClean="0"/>
              <a:t>Összefoglaló 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537582" y="980728"/>
            <a:ext cx="7150092" cy="5112568"/>
          </a:xfrm>
        </p:spPr>
        <p:txBody>
          <a:bodyPr/>
          <a:lstStyle/>
          <a:p>
            <a:r>
              <a:rPr lang="hu-HU" dirty="0" smtClean="0"/>
              <a:t>A külső forrásbevonásra alapozott növekedési modell fenntarthatatlanná vált</a:t>
            </a:r>
          </a:p>
          <a:p>
            <a:r>
              <a:rPr lang="hu-HU" dirty="0" smtClean="0"/>
              <a:t>Új növekedési és finanszírozási modellt kell keresnünk:</a:t>
            </a:r>
          </a:p>
          <a:p>
            <a:pPr lvl="1"/>
            <a:r>
              <a:rPr lang="hu-HU" dirty="0" smtClean="0"/>
              <a:t>Belföldi forrásokra alapozott </a:t>
            </a:r>
            <a:r>
              <a:rPr lang="hu-HU" dirty="0" err="1" smtClean="0"/>
              <a:t>bankolás</a:t>
            </a:r>
            <a:endParaRPr lang="hu-HU" dirty="0" smtClean="0"/>
          </a:p>
          <a:p>
            <a:pPr lvl="1"/>
            <a:r>
              <a:rPr lang="hu-HU" dirty="0" smtClean="0"/>
              <a:t>Export vezérelt növekedés</a:t>
            </a:r>
          </a:p>
          <a:p>
            <a:pPr lvl="1">
              <a:buFont typeface="Wingdings" pitchFamily="2" charset="2"/>
              <a:buChar char="Ø"/>
            </a:pPr>
            <a:r>
              <a:rPr lang="hu-HU" dirty="0" smtClean="0"/>
              <a:t>Külső adósság fokozatos mérséklése</a:t>
            </a:r>
          </a:p>
          <a:p>
            <a:r>
              <a:rPr lang="hu-HU" dirty="0" err="1" smtClean="0"/>
              <a:t>Exogén</a:t>
            </a:r>
            <a:r>
              <a:rPr lang="hu-HU" dirty="0" smtClean="0"/>
              <a:t> </a:t>
            </a:r>
            <a:r>
              <a:rPr lang="hu-HU" dirty="0" smtClean="0"/>
              <a:t>sokkok kikényszerítik az alkalmazkodást:</a:t>
            </a:r>
          </a:p>
          <a:p>
            <a:pPr lvl="2"/>
            <a:r>
              <a:rPr lang="hu-HU" dirty="0" smtClean="0"/>
              <a:t>Kockázati felárak </a:t>
            </a:r>
          </a:p>
          <a:p>
            <a:pPr lvl="2"/>
            <a:r>
              <a:rPr lang="hu-HU" dirty="0" smtClean="0"/>
              <a:t>Bizonytalanság, óvatossági megtakarítás </a:t>
            </a:r>
          </a:p>
          <a:p>
            <a:r>
              <a:rPr lang="hu-HU" dirty="0" smtClean="0"/>
              <a:t>Gazdaságpolitikai stratégia, ami az alkalmazkodást növekedésbe fordíthatja: </a:t>
            </a:r>
            <a:endParaRPr lang="hu-HU" dirty="0" smtClean="0"/>
          </a:p>
          <a:p>
            <a:pPr lvl="2"/>
            <a:r>
              <a:rPr lang="hu-HU" dirty="0" smtClean="0"/>
              <a:t>Fiskális konszolidáció: </a:t>
            </a:r>
            <a:r>
              <a:rPr lang="hu-HU" dirty="0" smtClean="0"/>
              <a:t>CA javulás, kisebb kiszorítási </a:t>
            </a:r>
            <a:r>
              <a:rPr lang="hu-HU" dirty="0" smtClean="0"/>
              <a:t>hatás</a:t>
            </a:r>
          </a:p>
          <a:p>
            <a:pPr lvl="2"/>
            <a:r>
              <a:rPr lang="hu-HU" dirty="0" smtClean="0"/>
              <a:t>Munkaerő-piaci reformok: bér-versenyképesség, fiskális fenntarthatóság</a:t>
            </a:r>
          </a:p>
          <a:p>
            <a:pPr lvl="2"/>
            <a:r>
              <a:rPr lang="hu-HU" dirty="0" smtClean="0"/>
              <a:t>Fiskális leértékelés : </a:t>
            </a:r>
            <a:r>
              <a:rPr lang="hu-HU" dirty="0" smtClean="0"/>
              <a:t>export-versenyképesség javulása a deviza-eladósodottság mellett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1644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modellváltáshoz szerkezetváltás is kell</a:t>
            </a:r>
            <a:br>
              <a:rPr lang="hu-HU" dirty="0" smtClean="0"/>
            </a:br>
            <a:r>
              <a:rPr lang="hu-HU" dirty="0" smtClean="0"/>
              <a:t>Nagyon lassú az erőforrás </a:t>
            </a:r>
            <a:r>
              <a:rPr lang="hu-HU" dirty="0" err="1" smtClean="0"/>
              <a:t>reallokáció</a:t>
            </a:r>
            <a:r>
              <a:rPr lang="hu-HU" dirty="0" smtClean="0"/>
              <a:t> a szektorok között</a:t>
            </a:r>
            <a:endParaRPr lang="hu-HU" dirty="0"/>
          </a:p>
        </p:txBody>
      </p:sp>
      <p:sp>
        <p:nvSpPr>
          <p:cNvPr id="9" name="Szöveg helye 8"/>
          <p:cNvSpPr>
            <a:spLocks noGrp="1"/>
          </p:cNvSpPr>
          <p:nvPr>
            <p:ph type="body" idx="14"/>
          </p:nvPr>
        </p:nvSpPr>
        <p:spPr>
          <a:xfrm>
            <a:off x="648000" y="1628800"/>
            <a:ext cx="3491952" cy="421199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6004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72816"/>
            <a:ext cx="360045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683568" y="11967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Beruházás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148064" y="12687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/>
                </a:solidFill>
                <a:latin typeface="+mn-lt"/>
              </a:rPr>
              <a:t>Foglalkoztatás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pPr algn="ctr"/>
            <a:r>
              <a:rPr lang="hu-HU" sz="1600" b="0" dirty="0" smtClean="0"/>
              <a:t>A  tőkejövedelem részesedése a bruttó jövedelemből (bruttó működési többlet)</a:t>
            </a:r>
            <a:endParaRPr lang="hu-HU" sz="1600" b="0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80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minimálbér emelés és a várható termelést terhelő adók felemésztik a korábbi fiskális leértékelés hatásait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416823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48000" y="836712"/>
            <a:ext cx="7848000" cy="5256584"/>
          </a:xfrm>
        </p:spPr>
        <p:txBody>
          <a:bodyPr/>
          <a:lstStyle/>
          <a:p>
            <a:r>
              <a:rPr lang="hu-HU" dirty="0" smtClean="0"/>
              <a:t>Az adósságleépítés jelentős mértékben támaszkodik a vállalti szektor nettó megtakarításaira, növekedés esetén ennek változnia kell</a:t>
            </a:r>
          </a:p>
          <a:p>
            <a:r>
              <a:rPr lang="hu-HU" dirty="0" smtClean="0"/>
              <a:t>A nemzetközi konjunktúra javulása segíthet:</a:t>
            </a:r>
          </a:p>
          <a:p>
            <a:pPr lvl="1"/>
            <a:r>
              <a:rPr lang="hu-HU" dirty="0" smtClean="0"/>
              <a:t>Beruházási igény növekedhet</a:t>
            </a:r>
          </a:p>
          <a:p>
            <a:pPr lvl="1"/>
            <a:r>
              <a:rPr lang="hu-HU" dirty="0" smtClean="0"/>
              <a:t>A bankok hitelezési hajlandósága és forrásellátottsága növekedhet</a:t>
            </a:r>
          </a:p>
          <a:p>
            <a:r>
              <a:rPr lang="hu-HU" dirty="0" smtClean="0"/>
              <a:t>Tudunk növekedni a nettó megtakarítói pozíció megőrzése mellett?</a:t>
            </a:r>
          </a:p>
          <a:p>
            <a:pPr lvl="1"/>
            <a:r>
              <a:rPr lang="hu-HU" dirty="0" smtClean="0"/>
              <a:t>A másik két szektorban további alkalmazkodás kell?</a:t>
            </a:r>
          </a:p>
          <a:p>
            <a:r>
              <a:rPr lang="hu-HU" dirty="0" smtClean="0"/>
              <a:t>Elég vonzó célpont a magyar feldolgozóipar?</a:t>
            </a:r>
          </a:p>
          <a:p>
            <a:pPr lvl="1"/>
            <a:r>
              <a:rPr lang="hu-HU" dirty="0" smtClean="0"/>
              <a:t>Szabályozási bizonytalanság, fiskális kilátások </a:t>
            </a:r>
            <a:r>
              <a:rPr lang="hu-HU" dirty="0" err="1" smtClean="0"/>
              <a:t>horgonyzatlansága</a:t>
            </a:r>
            <a:endParaRPr lang="hu-HU" dirty="0" smtClean="0"/>
          </a:p>
          <a:p>
            <a:pPr lvl="1"/>
            <a:r>
              <a:rPr lang="hu-HU" dirty="0" smtClean="0"/>
              <a:t>Adó(költség)</a:t>
            </a:r>
            <a:r>
              <a:rPr lang="hu-HU" dirty="0" err="1" smtClean="0"/>
              <a:t>-versenyképesség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Bérköltségek?</a:t>
            </a:r>
          </a:p>
          <a:p>
            <a:r>
              <a:rPr lang="hu-HU" dirty="0" smtClean="0"/>
              <a:t>Hogyan lehetne rávenni a bankszektort az aktív működési modellváltásra</a:t>
            </a:r>
          </a:p>
          <a:p>
            <a:pPr lvl="1"/>
            <a:r>
              <a:rPr lang="hu-HU" dirty="0" smtClean="0"/>
              <a:t>Ösztönzők?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188641"/>
            <a:ext cx="7848000" cy="576064"/>
          </a:xfrm>
        </p:spPr>
        <p:txBody>
          <a:bodyPr/>
          <a:lstStyle/>
          <a:p>
            <a:r>
              <a:rPr lang="hu-HU" dirty="0" smtClean="0"/>
              <a:t>Növekedési kérdőjelek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48000" y="1124744"/>
            <a:ext cx="7848000" cy="47525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/>
              <a:t>A magyar gazdaság alkalmazkodott a finanszírozás beszűküléséhez, de még nem történt meg a növekedési és finanszírozási modellváltás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Bankok: modellváltás helyett összehúzódás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A növekedésben  gyenge „</a:t>
            </a:r>
            <a:r>
              <a:rPr lang="hu-HU" dirty="0" err="1" smtClean="0"/>
              <a:t>rebalancing</a:t>
            </a:r>
            <a:r>
              <a:rPr lang="hu-HU" dirty="0" smtClean="0"/>
              <a:t>”,  egyelőre a belföldi kereslet visszafogása dominál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Kockázatokkal terhelt adósságleépítés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Van, ami a globális növekedéssel begyógyul, de vannak figyelmeztető jelek</a:t>
            </a:r>
            <a:r>
              <a:rPr lang="hu-HU" smtClean="0"/>
              <a:t>, hogy nem  </a:t>
            </a:r>
            <a:r>
              <a:rPr lang="hu-HU" dirty="0" smtClean="0"/>
              <a:t>elég versenyképes a </a:t>
            </a:r>
            <a:r>
              <a:rPr lang="hu-HU" smtClean="0"/>
              <a:t>magyar gazdaság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7582" y="1124744"/>
            <a:ext cx="7150092" cy="4896545"/>
          </a:xfrm>
        </p:spPr>
        <p:txBody>
          <a:bodyPr/>
          <a:lstStyle/>
          <a:p>
            <a:r>
              <a:rPr lang="hu-HU" dirty="0" smtClean="0"/>
              <a:t>Alkalmazkodási </a:t>
            </a:r>
            <a:r>
              <a:rPr lang="hu-HU" dirty="0" err="1" smtClean="0"/>
              <a:t>félsiker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Növekedést visszafogó adósságleépítés </a:t>
            </a:r>
          </a:p>
          <a:p>
            <a:pPr lvl="1"/>
            <a:r>
              <a:rPr lang="hu-HU" dirty="0" smtClean="0"/>
              <a:t>Bankok: modellváltás helyett összehúzódás</a:t>
            </a:r>
          </a:p>
          <a:p>
            <a:pPr lvl="1"/>
            <a:r>
              <a:rPr lang="hu-HU" dirty="0" smtClean="0"/>
              <a:t>Exportvezérelt nem növekedés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Miért </a:t>
            </a:r>
            <a:r>
              <a:rPr lang="hu-HU" dirty="0" err="1" smtClean="0"/>
              <a:t>félsiker</a:t>
            </a:r>
            <a:r>
              <a:rPr lang="hu-HU" dirty="0" smtClean="0"/>
              <a:t>?</a:t>
            </a:r>
          </a:p>
          <a:p>
            <a:pPr lvl="1"/>
            <a:r>
              <a:rPr lang="hu-HU" dirty="0" smtClean="0"/>
              <a:t>Van, ami a globális növekedéssel és az európai adósságválság megoldásával begyógyul</a:t>
            </a:r>
          </a:p>
          <a:p>
            <a:pPr lvl="1"/>
            <a:r>
              <a:rPr lang="hu-HU" dirty="0" smtClean="0"/>
              <a:t>De elég versenyképes a magyar gazdaság?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49600" cy="648072"/>
          </a:xfrm>
        </p:spPr>
        <p:txBody>
          <a:bodyPr/>
          <a:lstStyle/>
          <a:p>
            <a:r>
              <a:rPr lang="hu-HU" dirty="0" smtClean="0"/>
              <a:t>Összefoglaló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4"/>
          </p:nvPr>
        </p:nvSpPr>
        <p:spPr>
          <a:xfrm>
            <a:off x="611560" y="1196752"/>
            <a:ext cx="7848440" cy="4320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dirty="0" smtClean="0"/>
              <a:t>Folyó fizetési mérlegtöbblet, lassan mérséklődő adósságállomány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hu-HU" dirty="0" smtClean="0"/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5"/>
          </p:nvPr>
        </p:nvSpPr>
        <p:spPr>
          <a:xfrm>
            <a:off x="612000" y="1628800"/>
            <a:ext cx="7848000" cy="360040"/>
          </a:xfrm>
        </p:spPr>
        <p:txBody>
          <a:bodyPr>
            <a:normAutofit/>
          </a:bodyPr>
          <a:lstStyle/>
          <a:p>
            <a:r>
              <a:rPr lang="hu-HU" sz="1600" dirty="0" smtClean="0"/>
              <a:t>Nettó külső adósság és külső finanszírozási képesség a GDP százalékában</a:t>
            </a:r>
            <a:endParaRPr lang="hu-HU" sz="1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Makrogazdasági alkalmazkodás (1)</a:t>
            </a:r>
            <a:endParaRPr lang="hu-HU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988840"/>
            <a:ext cx="6768752" cy="388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4"/>
          </p:nvPr>
        </p:nvSpPr>
        <p:spPr>
          <a:xfrm>
            <a:off x="611560" y="980728"/>
            <a:ext cx="7848440" cy="504056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növekedés forrása a nettó export</a:t>
            </a:r>
            <a:endParaRPr lang="hu-HU" sz="1800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5"/>
          </p:nvPr>
        </p:nvSpPr>
        <p:spPr>
          <a:xfrm>
            <a:off x="612000" y="1628800"/>
            <a:ext cx="7848000" cy="36004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GDP </a:t>
            </a:r>
            <a:r>
              <a:rPr lang="hu-HU" dirty="0" err="1" smtClean="0"/>
              <a:t>dekompozíciója</a:t>
            </a:r>
            <a:r>
              <a:rPr lang="hu-HU" dirty="0" smtClean="0"/>
              <a:t>, negyedéves növekedési ütem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188641"/>
            <a:ext cx="7848000" cy="648072"/>
          </a:xfrm>
        </p:spPr>
        <p:txBody>
          <a:bodyPr/>
          <a:lstStyle/>
          <a:p>
            <a:r>
              <a:rPr lang="hu-HU" dirty="0" smtClean="0"/>
              <a:t>Makrogazdasági alkalmazkodás (2)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988840"/>
            <a:ext cx="6408711" cy="388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hu-HU" dirty="0" smtClean="0"/>
              <a:t>A bankrendszer hitel/betét aránya mérséklődik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Makrogazdasági alkalmazkodás (3)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Csermely Ágnes - </a:t>
            </a:r>
            <a:r>
              <a:rPr lang="hu-HU" dirty="0" smtClean="0"/>
              <a:t>K</a:t>
            </a:r>
            <a:r>
              <a:rPr lang="pt-BR" dirty="0" err="1" smtClean="0"/>
              <a:t>iútkeresés</a:t>
            </a:r>
            <a:r>
              <a:rPr lang="pt-BR" dirty="0" smtClean="0"/>
              <a:t> az </a:t>
            </a:r>
            <a:r>
              <a:rPr lang="pt-BR" dirty="0" err="1" smtClean="0"/>
              <a:t>adósságválságban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222" y="1628775"/>
            <a:ext cx="662001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>
          <a:xfrm>
            <a:off x="684000" y="980728"/>
            <a:ext cx="7848000" cy="504056"/>
          </a:xfrm>
        </p:spPr>
        <p:txBody>
          <a:bodyPr>
            <a:normAutofit/>
          </a:bodyPr>
          <a:lstStyle/>
          <a:p>
            <a:pPr algn="ctr"/>
            <a:r>
              <a:rPr lang="hu-HU" sz="1800" dirty="0" smtClean="0"/>
              <a:t>Nettó külső adósság </a:t>
            </a:r>
            <a:endParaRPr lang="hu-HU" sz="18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Az adósságleépítést a bankrendszer forráskivonása vezeti</a:t>
            </a:r>
            <a:br>
              <a:rPr lang="hu-HU" dirty="0" smtClean="0"/>
            </a:br>
            <a:r>
              <a:rPr lang="hu-HU" dirty="0" smtClean="0"/>
              <a:t> Egészséges alkalmazkodás vagy credit </a:t>
            </a:r>
            <a:r>
              <a:rPr lang="hu-HU" dirty="0" err="1" smtClean="0"/>
              <a:t>crunch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287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>
          <a:xfrm>
            <a:off x="684000" y="1124744"/>
            <a:ext cx="7848000" cy="432048"/>
          </a:xfrm>
        </p:spPr>
        <p:txBody>
          <a:bodyPr>
            <a:normAutofit/>
          </a:bodyPr>
          <a:lstStyle/>
          <a:p>
            <a:pPr algn="ctr"/>
            <a:r>
              <a:rPr lang="hu-HU" sz="1600" dirty="0" smtClean="0"/>
              <a:t>FDI típusú források és eszközök (GDP-arányos tranzakciók)</a:t>
            </a:r>
            <a:endParaRPr lang="hu-HU" sz="1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000" cy="79208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nem adósság típusú tőke nem pótolja a hiányzó finanszírozást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Csermely Ágnes - Kiútkeresés az adósságválságban</a:t>
            </a:r>
            <a:endParaRPr lang="hu-HU" dirty="0"/>
          </a:p>
        </p:txBody>
      </p:sp>
      <p:pic>
        <p:nvPicPr>
          <p:cNvPr id="7" name="Tartalom helye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503" y="1556792"/>
            <a:ext cx="647685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1331640" y="5949280"/>
            <a:ext cx="12961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i="1" dirty="0" smtClean="0">
                <a:solidFill>
                  <a:schemeClr val="tx2"/>
                </a:solidFill>
                <a:latin typeface="+mn-lt"/>
              </a:rPr>
              <a:t>Forrás: </a:t>
            </a:r>
            <a:r>
              <a:rPr lang="hu-HU" sz="800" i="1" dirty="0" err="1" smtClean="0">
                <a:solidFill>
                  <a:schemeClr val="tx2"/>
                </a:solidFill>
                <a:latin typeface="+mn-lt"/>
              </a:rPr>
              <a:t>Eurostat</a:t>
            </a:r>
            <a:endParaRPr lang="hu-HU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1600" dirty="0" smtClean="0"/>
              <a:t>Az államháztartás külföldi finanszírozásának összetétele</a:t>
            </a:r>
            <a:endParaRPr lang="hu-HU" sz="1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809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globális likviditásbőség növeli a magyar állampapírok keresletét, de a </a:t>
            </a:r>
            <a:r>
              <a:rPr lang="hu-HU" dirty="0" err="1" smtClean="0"/>
              <a:t>carry</a:t>
            </a:r>
            <a:r>
              <a:rPr lang="hu-HU" dirty="0" smtClean="0"/>
              <a:t> trade </a:t>
            </a:r>
            <a:r>
              <a:rPr lang="hu-HU" dirty="0" err="1" smtClean="0"/>
              <a:t>volatilis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Csermely Ágnes - Kiútkeresés az adósságválságban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9127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 színséma">
      <a:dk1>
        <a:sysClr val="windowText" lastClr="000000"/>
      </a:dk1>
      <a:lt1>
        <a:sysClr val="window" lastClr="FFFFFF"/>
      </a:lt1>
      <a:dk2>
        <a:srgbClr val="857760"/>
      </a:dk2>
      <a:lt2>
        <a:srgbClr val="DFD9D4"/>
      </a:lt2>
      <a:accent1>
        <a:srgbClr val="80BA27"/>
      </a:accent1>
      <a:accent2>
        <a:srgbClr val="FBBA00"/>
      </a:accent2>
      <a:accent3>
        <a:srgbClr val="00998B"/>
      </a:accent3>
      <a:accent4>
        <a:srgbClr val="00B68B"/>
      </a:accent4>
      <a:accent5>
        <a:srgbClr val="B12009"/>
      </a:accent5>
      <a:accent6>
        <a:srgbClr val="E7378C"/>
      </a:accent6>
      <a:hlink>
        <a:srgbClr val="00B6ED"/>
      </a:hlink>
      <a:folHlink>
        <a:srgbClr val="00998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2353</TotalTime>
  <Words>795</Words>
  <Application>Microsoft Office PowerPoint</Application>
  <PresentationFormat>Diavetítés a képernyőre (4:3 oldalarány)</PresentationFormat>
  <Paragraphs>135</Paragraphs>
  <Slides>23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blank</vt:lpstr>
      <vt:lpstr>1. dia</vt:lpstr>
      <vt:lpstr>Összefoglaló </vt:lpstr>
      <vt:lpstr>Összefoglaló</vt:lpstr>
      <vt:lpstr>Makrogazdasági alkalmazkodás (1)</vt:lpstr>
      <vt:lpstr>Makrogazdasági alkalmazkodás (2)</vt:lpstr>
      <vt:lpstr>Makrogazdasági alkalmazkodás (3)</vt:lpstr>
      <vt:lpstr> Az adósságleépítést a bankrendszer forráskivonása vezeti  Egészséges alkalmazkodás vagy credit crunch?</vt:lpstr>
      <vt:lpstr>A nem adósság típusú tőke nem pótolja a hiányzó finanszírozást</vt:lpstr>
      <vt:lpstr>A globális likviditásbőség növeli a magyar állampapírok keresletét, de a carry trade volatilis</vt:lpstr>
      <vt:lpstr>A külső források rövidülése miatt a megújítási kockázat továbbra is számottevő</vt:lpstr>
      <vt:lpstr>Nincs modellváltás a bankszektorban: a külföldi források kivonása az eszközök leépítéséből történik</vt:lpstr>
      <vt:lpstr>Nincs modellváltás a bankszektorban: nincs betét-akkumuláció</vt:lpstr>
      <vt:lpstr>Nincs modellváltás a bankszektorban: hosszabb távú problémának tűnik</vt:lpstr>
      <vt:lpstr>Nincs növekedési modellváltás: nincs motorja a növekedésnek</vt:lpstr>
      <vt:lpstr>Az adósságleépítés együtt jár a belföldi kereslet visszaesésével</vt:lpstr>
      <vt:lpstr>Nincs növekedési modellváltás: az export teljesítményünk is elmarad a régióétól</vt:lpstr>
      <vt:lpstr>Nincs növekedési modellváltás: az export teljesítményünk is elmarad a régióétól</vt:lpstr>
      <vt:lpstr>A fizetési mérleg javulás jelentős része a vállalati nettó megtakarítás növekedéséből ered</vt:lpstr>
      <vt:lpstr>A belföldi kereslet alkalmazkodásában a beruházások játszották a főszerepet</vt:lpstr>
      <vt:lpstr>A modellváltáshoz szerkezetváltás is kell Nagyon lassú az erőforrás reallokáció a szektorok között</vt:lpstr>
      <vt:lpstr>A minimálbér emelés és a várható termelést terhelő adók felemésztik a korábbi fiskális leértékelés hatásait</vt:lpstr>
      <vt:lpstr>Növekedési kérdőjelek</vt:lpstr>
      <vt:lpstr>Összefoglaló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szilagyiesz</dc:creator>
  <dc:description>térköz, behúzás, betűméret, igazítási javítások a diamintákon</dc:description>
  <cp:lastModifiedBy>csermelya</cp:lastModifiedBy>
  <cp:revision>254</cp:revision>
  <dcterms:created xsi:type="dcterms:W3CDTF">2012-12-03T09:33:09Z</dcterms:created>
  <dcterms:modified xsi:type="dcterms:W3CDTF">2012-12-11T16:13:20Z</dcterms:modified>
  <cp:contentStatus>0.02 verzió</cp:contentStatus>
</cp:coreProperties>
</file>