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77" r:id="rId5"/>
    <p:sldId id="257" r:id="rId6"/>
    <p:sldId id="261" r:id="rId7"/>
    <p:sldId id="268" r:id="rId8"/>
    <p:sldId id="260" r:id="rId9"/>
    <p:sldId id="258" r:id="rId10"/>
    <p:sldId id="259" r:id="rId11"/>
    <p:sldId id="262" r:id="rId12"/>
    <p:sldId id="263" r:id="rId13"/>
    <p:sldId id="264" r:id="rId14"/>
    <p:sldId id="265" r:id="rId15"/>
    <p:sldId id="275" r:id="rId16"/>
    <p:sldId id="267" r:id="rId17"/>
    <p:sldId id="269" r:id="rId18"/>
    <p:sldId id="272" r:id="rId19"/>
    <p:sldId id="274" r:id="rId20"/>
    <p:sldId id="273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ED1-6AE8-4837-81F1-B42EFAE83061}" type="datetimeFigureOut">
              <a:rPr lang="hu-HU" smtClean="0"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FED1-6AE8-4837-81F1-B42EFAE83061}" type="datetimeFigureOut">
              <a:rPr lang="hu-HU" smtClean="0"/>
              <a:t>2011.11.20.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75DB-37E0-43DD-BC18-AE1CC9BCD27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Recesszió vagy rendszerkrízis?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Pogátsa Zoltán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Eladósítás</a:t>
            </a:r>
            <a:endParaRPr lang="hu-HU" dirty="0"/>
          </a:p>
          <a:p>
            <a:pPr marL="514350" indent="-514350">
              <a:buAutoNum type="arabicPeriod"/>
            </a:pPr>
            <a:r>
              <a:rPr lang="hu-HU" dirty="0" smtClean="0"/>
              <a:t>Kapitalizmus földrajzi terjedése</a:t>
            </a:r>
          </a:p>
          <a:p>
            <a:pPr marL="514350" indent="-514350">
              <a:buAutoNum type="arabicPeriod"/>
            </a:pPr>
            <a:r>
              <a:rPr lang="hu-HU" dirty="0" smtClean="0"/>
              <a:t>Természet lehasználása</a:t>
            </a:r>
          </a:p>
          <a:p>
            <a:pPr marL="514350" indent="-514350">
              <a:buAutoNum type="arabicPeriod"/>
            </a:pPr>
            <a:r>
              <a:rPr lang="hu-HU" dirty="0" smtClean="0"/>
              <a:t>Fogyasztói társadalom csúcsra járatása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Eladósítás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 generációk fogyasztása a jövő generációk terhére</a:t>
            </a:r>
          </a:p>
          <a:p>
            <a:r>
              <a:rPr lang="hu-HU" dirty="0" smtClean="0"/>
              <a:t>Családok (hitelkártya, jelzáloghitel, devizahitelek)</a:t>
            </a:r>
          </a:p>
          <a:p>
            <a:r>
              <a:rPr lang="hu-HU" dirty="0" smtClean="0"/>
              <a:t>Cégek (</a:t>
            </a:r>
            <a:r>
              <a:rPr lang="hu-HU" dirty="0" err="1" smtClean="0"/>
              <a:t>Lehman</a:t>
            </a:r>
            <a:r>
              <a:rPr lang="hu-HU" dirty="0" smtClean="0"/>
              <a:t>, AIG, görög bankok, </a:t>
            </a:r>
            <a:r>
              <a:rPr lang="hu-HU" dirty="0" err="1" smtClean="0"/>
              <a:t>Anglo-Irish</a:t>
            </a:r>
            <a:r>
              <a:rPr lang="hu-HU" dirty="0" smtClean="0"/>
              <a:t>, RBS, </a:t>
            </a:r>
            <a:r>
              <a:rPr lang="hu-HU" dirty="0" err="1" smtClean="0"/>
              <a:t>Northern</a:t>
            </a:r>
            <a:r>
              <a:rPr lang="hu-HU" dirty="0" smtClean="0"/>
              <a:t> Rock, izlandi bankok)</a:t>
            </a:r>
          </a:p>
          <a:p>
            <a:r>
              <a:rPr lang="hu-HU" dirty="0" smtClean="0"/>
              <a:t>-&gt; államadósság (görög, olasz, portugál, ír, spanyol, amerikai,magyar)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Kapitalizmus földrajzi terjeszkedése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Oroszország és Kelet-Európa</a:t>
            </a:r>
          </a:p>
          <a:p>
            <a:r>
              <a:rPr lang="hu-HU" dirty="0" smtClean="0"/>
              <a:t>Kína</a:t>
            </a:r>
          </a:p>
          <a:p>
            <a:r>
              <a:rPr lang="hu-HU" dirty="0" smtClean="0"/>
              <a:t>BRIC középosztály</a:t>
            </a:r>
          </a:p>
          <a:p>
            <a:r>
              <a:rPr lang="hu-HU" dirty="0" err="1" smtClean="0"/>
              <a:t>Fenntarthatlan</a:t>
            </a:r>
            <a:r>
              <a:rPr lang="hu-HU" dirty="0" smtClean="0"/>
              <a:t>: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3675527"/>
            <a:ext cx="4824536" cy="31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934594" cy="25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Természet lehasználása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Klímaváltozás</a:t>
            </a:r>
          </a:p>
          <a:p>
            <a:r>
              <a:rPr lang="hu-HU" dirty="0" err="1" smtClean="0"/>
              <a:t>Biodiverzitás</a:t>
            </a:r>
            <a:endParaRPr lang="hu-HU" dirty="0" smtClean="0"/>
          </a:p>
          <a:p>
            <a:r>
              <a:rPr lang="hu-HU" dirty="0" smtClean="0"/>
              <a:t>Olajcsúcs</a:t>
            </a:r>
          </a:p>
          <a:p>
            <a:r>
              <a:rPr lang="hu-HU" dirty="0" smtClean="0"/>
              <a:t>Atomcsúcs</a:t>
            </a:r>
          </a:p>
          <a:p>
            <a:r>
              <a:rPr lang="hu-HU" dirty="0" smtClean="0"/>
              <a:t>Szennyezések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007" y="3861049"/>
            <a:ext cx="451999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Fogyasztói társadalom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Médiatizált</a:t>
            </a:r>
            <a:r>
              <a:rPr lang="hu-HU" dirty="0" smtClean="0"/>
              <a:t> reklámipar </a:t>
            </a:r>
            <a:r>
              <a:rPr lang="hu-HU" dirty="0" err="1" smtClean="0"/>
              <a:t>csúcsrajáratása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34465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VÁRHATÓ?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Obama</a:t>
            </a:r>
            <a:r>
              <a:rPr lang="hu-HU" dirty="0" smtClean="0"/>
              <a:t> költségvetés: fiskális expanzió az eladósodottság ellenére</a:t>
            </a:r>
          </a:p>
          <a:p>
            <a:r>
              <a:rPr lang="hu-HU" dirty="0" smtClean="0"/>
              <a:t>Fed: QE1 és QE2</a:t>
            </a:r>
          </a:p>
          <a:p>
            <a:pPr>
              <a:buNone/>
            </a:pPr>
            <a:r>
              <a:rPr lang="hu-HU" dirty="0" smtClean="0"/>
              <a:t>			Eredmény:</a:t>
            </a:r>
          </a:p>
          <a:p>
            <a:pPr marL="514350" indent="-514350">
              <a:buAutoNum type="arabicPeriod"/>
            </a:pPr>
            <a:r>
              <a:rPr lang="hu-HU" dirty="0" smtClean="0"/>
              <a:t>munkahelyek nélküli alacsony növekedés</a:t>
            </a:r>
          </a:p>
          <a:p>
            <a:pPr marL="514350" indent="-514350">
              <a:buAutoNum type="arabicPeriod"/>
            </a:pPr>
            <a:r>
              <a:rPr lang="hu-HU" dirty="0" smtClean="0"/>
              <a:t>További eladósodás </a:t>
            </a:r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52950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20162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605" y="908720"/>
            <a:ext cx="4836651" cy="56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Eurozóna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Bizottság álláspontja: PIIGS országok hibája</a:t>
            </a:r>
          </a:p>
          <a:p>
            <a:r>
              <a:rPr lang="hu-HU" dirty="0" smtClean="0"/>
              <a:t>Igazság: </a:t>
            </a:r>
            <a:r>
              <a:rPr lang="hu-HU" dirty="0" err="1" smtClean="0"/>
              <a:t>Eurozóna</a:t>
            </a:r>
            <a:r>
              <a:rPr lang="hu-HU" dirty="0" smtClean="0"/>
              <a:t> eleve rosszul van összerakva</a:t>
            </a:r>
          </a:p>
          <a:p>
            <a:r>
              <a:rPr lang="hu-HU" dirty="0" err="1" smtClean="0"/>
              <a:t>Mundell</a:t>
            </a:r>
            <a:r>
              <a:rPr lang="hu-HU" dirty="0" smtClean="0"/>
              <a:t> féle optimális valutaövezetek elmélete: a magas növekedésű perifériának nem lehet jó az ECB által a lassabb középnek megállapított kamatláb!!!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941168"/>
            <a:ext cx="191683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4941168"/>
            <a:ext cx="203113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90300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817" y="4344833"/>
            <a:ext cx="3558183" cy="251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RECESSZIÓ?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V? VAGY W?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54165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97375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015" y="3486968"/>
            <a:ext cx="4893985" cy="33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472" y="0"/>
            <a:ext cx="4752528" cy="332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Kína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Buborék?</a:t>
            </a:r>
          </a:p>
          <a:p>
            <a:r>
              <a:rPr lang="hu-HU" dirty="0" err="1" smtClean="0"/>
              <a:t>Mestérséges</a:t>
            </a:r>
            <a:r>
              <a:rPr lang="hu-HU" dirty="0" smtClean="0"/>
              <a:t> kamatláb</a:t>
            </a:r>
          </a:p>
          <a:p>
            <a:r>
              <a:rPr lang="hu-HU" dirty="0" smtClean="0"/>
              <a:t>Mesterséges jüan árfolyam</a:t>
            </a:r>
          </a:p>
          <a:p>
            <a:r>
              <a:rPr lang="hu-HU" dirty="0" smtClean="0"/>
              <a:t>Ingatlanboom</a:t>
            </a:r>
          </a:p>
          <a:p>
            <a:r>
              <a:rPr lang="hu-HU" dirty="0" smtClean="0"/>
              <a:t>Keresleti összeomlás (</a:t>
            </a:r>
            <a:r>
              <a:rPr lang="hu-HU" dirty="0" err="1" smtClean="0"/>
              <a:t>eurozóna</a:t>
            </a:r>
            <a:r>
              <a:rPr lang="hu-HU" dirty="0" smtClean="0"/>
              <a:t>, USA)</a:t>
            </a:r>
          </a:p>
          <a:p>
            <a:r>
              <a:rPr lang="hu-HU" dirty="0" smtClean="0"/>
              <a:t>Társadalmi és </a:t>
            </a:r>
            <a:r>
              <a:rPr lang="hu-HU" dirty="0" err="1" smtClean="0"/>
              <a:t>ökokatasztrófák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Japán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 éve stagnál</a:t>
            </a:r>
          </a:p>
          <a:p>
            <a:r>
              <a:rPr lang="hu-HU" dirty="0" smtClean="0"/>
              <a:t>Földrengések</a:t>
            </a:r>
          </a:p>
          <a:p>
            <a:r>
              <a:rPr lang="hu-HU" dirty="0" err="1" smtClean="0"/>
              <a:t>Fukusima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27" y="0"/>
            <a:ext cx="9353923" cy="697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Recesszió?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err="1" smtClean="0"/>
              <a:t>Glass-Steagal</a:t>
            </a:r>
            <a:r>
              <a:rPr lang="hu-HU" dirty="0" smtClean="0"/>
              <a:t> megszüntetése</a:t>
            </a:r>
          </a:p>
          <a:p>
            <a:pPr>
              <a:buNone/>
            </a:pPr>
            <a:r>
              <a:rPr lang="hu-HU" dirty="0" smtClean="0"/>
              <a:t> -&gt; </a:t>
            </a:r>
            <a:r>
              <a:rPr lang="hu-HU" dirty="0" err="1" smtClean="0"/>
              <a:t>Subprime</a:t>
            </a:r>
            <a:r>
              <a:rPr lang="hu-HU" dirty="0" smtClean="0"/>
              <a:t> krízis</a:t>
            </a:r>
          </a:p>
          <a:p>
            <a:pPr>
              <a:buNone/>
            </a:pPr>
            <a:r>
              <a:rPr lang="hu-HU" dirty="0" smtClean="0"/>
              <a:t>-&gt; </a:t>
            </a:r>
            <a:r>
              <a:rPr lang="hu-HU" dirty="0" err="1" smtClean="0"/>
              <a:t>Derivatívák</a:t>
            </a:r>
            <a:endParaRPr lang="hu-HU" dirty="0"/>
          </a:p>
          <a:p>
            <a:pPr>
              <a:buNone/>
            </a:pPr>
            <a:r>
              <a:rPr lang="hu-HU" dirty="0" smtClean="0"/>
              <a:t>-&gt; Bankok</a:t>
            </a:r>
          </a:p>
          <a:p>
            <a:pPr>
              <a:buNone/>
            </a:pPr>
            <a:r>
              <a:rPr lang="hu-HU" dirty="0" smtClean="0"/>
              <a:t>-&gt; </a:t>
            </a:r>
            <a:r>
              <a:rPr lang="hu-HU" dirty="0" err="1" smtClean="0"/>
              <a:t>bailout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-&gt; amerikai államadósság</a:t>
            </a:r>
          </a:p>
          <a:p>
            <a:pPr>
              <a:buNone/>
            </a:pPr>
            <a:r>
              <a:rPr lang="hu-HU" dirty="0" smtClean="0"/>
              <a:t>-&gt; keresletkiesés a világ többi részén</a:t>
            </a:r>
          </a:p>
          <a:p>
            <a:pPr>
              <a:buNone/>
            </a:pPr>
            <a:r>
              <a:rPr lang="hu-HU" dirty="0" smtClean="0"/>
              <a:t>- &gt; keynesi </a:t>
            </a:r>
            <a:r>
              <a:rPr lang="hu-HU" dirty="0" err="1" smtClean="0"/>
              <a:t>anticiklikus</a:t>
            </a:r>
            <a:r>
              <a:rPr lang="hu-HU" dirty="0" smtClean="0"/>
              <a:t>, aztán imádkozzunk 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798" y="1484784"/>
            <a:ext cx="3639202" cy="278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1907704" cy="143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RENDSZERKRÍZIS?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 alakú?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VERSENYkapitalizmus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Adam Smith versenykapitalizmus:</a:t>
            </a:r>
          </a:p>
          <a:p>
            <a:r>
              <a:rPr lang="hu-HU" dirty="0" smtClean="0"/>
              <a:t> tökéletes piac,</a:t>
            </a:r>
          </a:p>
          <a:p>
            <a:r>
              <a:rPr lang="hu-HU" dirty="0" smtClean="0"/>
              <a:t> sok kkv, </a:t>
            </a:r>
          </a:p>
          <a:p>
            <a:r>
              <a:rPr lang="hu-HU" dirty="0" smtClean="0"/>
              <a:t>nincs </a:t>
            </a:r>
            <a:r>
              <a:rPr lang="hu-HU" dirty="0" err="1" smtClean="0"/>
              <a:t>branding</a:t>
            </a:r>
            <a:endParaRPr lang="hu-HU" dirty="0" smtClean="0"/>
          </a:p>
          <a:p>
            <a:r>
              <a:rPr lang="hu-HU" dirty="0" smtClean="0"/>
              <a:t>Kereslet-kínálat,</a:t>
            </a:r>
          </a:p>
          <a:p>
            <a:pPr>
              <a:buNone/>
            </a:pPr>
            <a:r>
              <a:rPr lang="hu-HU" dirty="0" smtClean="0"/>
              <a:t> egyensúlyi ár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3163951" cy="316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Neoliberalizmus 1973-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Pinochet, Thatcher, Reagan, Mitterand, </a:t>
            </a:r>
            <a:r>
              <a:rPr lang="hu-HU" dirty="0" err="1" smtClean="0"/>
              <a:t>Yeltsin</a:t>
            </a:r>
            <a:r>
              <a:rPr lang="hu-HU" dirty="0" smtClean="0"/>
              <a:t>, Blair, Clinton, </a:t>
            </a:r>
            <a:r>
              <a:rPr lang="hu-HU" dirty="0" err="1" smtClean="0"/>
              <a:t>Greenspan</a:t>
            </a:r>
            <a:r>
              <a:rPr lang="hu-HU" dirty="0" smtClean="0"/>
              <a:t>, Dzurinda</a:t>
            </a:r>
          </a:p>
          <a:p>
            <a:r>
              <a:rPr lang="hu-HU" dirty="0" smtClean="0"/>
              <a:t>Adócsökkentés: perverz jövedelemtranszfer  (szegényektől a gazdagok felé) SZJA, tőkeadók</a:t>
            </a:r>
          </a:p>
          <a:p>
            <a:r>
              <a:rPr lang="hu-HU" dirty="0" smtClean="0"/>
              <a:t>Dereguláció (természet, pénzügyi)</a:t>
            </a:r>
          </a:p>
          <a:p>
            <a:r>
              <a:rPr lang="hu-HU" dirty="0" err="1" smtClean="0"/>
              <a:t>Offhore</a:t>
            </a:r>
            <a:r>
              <a:rPr lang="hu-HU" dirty="0" smtClean="0"/>
              <a:t> : GDP 30% (UK, Svájc, Luxemburg, </a:t>
            </a:r>
            <a:r>
              <a:rPr lang="hu-HU" dirty="0" err="1" smtClean="0"/>
              <a:t>Delaware</a:t>
            </a:r>
            <a:r>
              <a:rPr lang="hu-HU" dirty="0" smtClean="0"/>
              <a:t>, Málta, Ciprus,…)</a:t>
            </a:r>
          </a:p>
          <a:p>
            <a:r>
              <a:rPr lang="hu-HU" dirty="0" smtClean="0"/>
              <a:t>Nagyvállalati kampányfinanszírozás</a:t>
            </a:r>
          </a:p>
          <a:p>
            <a:r>
              <a:rPr lang="hu-HU" dirty="0" smtClean="0"/>
              <a:t>Állami megrendelések, korrupció, </a:t>
            </a:r>
            <a:r>
              <a:rPr lang="hu-HU" dirty="0" err="1" smtClean="0"/>
              <a:t>bailout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075" y="1600200"/>
            <a:ext cx="62218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CORPORATE Kapitalizmus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Monopolisztikus kapitalizmus: </a:t>
            </a:r>
          </a:p>
          <a:p>
            <a:r>
              <a:rPr lang="hu-HU" dirty="0" smtClean="0"/>
              <a:t>pár </a:t>
            </a:r>
            <a:r>
              <a:rPr lang="hu-HU" dirty="0" err="1" smtClean="0"/>
              <a:t>tranznacionális</a:t>
            </a:r>
            <a:r>
              <a:rPr lang="hu-HU" dirty="0" smtClean="0"/>
              <a:t> gigacég per iparág,</a:t>
            </a:r>
          </a:p>
          <a:p>
            <a:r>
              <a:rPr lang="hu-HU" dirty="0" smtClean="0"/>
              <a:t> nincs árverseny, helyette termékdifferenciálá</a:t>
            </a:r>
            <a:r>
              <a:rPr lang="hu-HU" dirty="0" smtClean="0"/>
              <a:t>s, </a:t>
            </a:r>
            <a:r>
              <a:rPr lang="hu-HU" dirty="0" err="1" smtClean="0"/>
              <a:t>brandhűség</a:t>
            </a:r>
            <a:r>
              <a:rPr lang="hu-HU" dirty="0" smtClean="0"/>
              <a:t> (mért reklámoz a Coca-Cola?)</a:t>
            </a:r>
          </a:p>
          <a:p>
            <a:r>
              <a:rPr lang="hu-HU" dirty="0" smtClean="0"/>
              <a:t>rabul ejtett állam (</a:t>
            </a:r>
            <a:r>
              <a:rPr lang="hu-HU" dirty="0" err="1" smtClean="0"/>
              <a:t>captured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Profit emelkedik, bérjövedelmek csökkenek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Marx tévedett: a </a:t>
            </a:r>
            <a:r>
              <a:rPr lang="hu-HU" dirty="0" err="1" smtClean="0"/>
              <a:t>tranznacionális</a:t>
            </a:r>
            <a:r>
              <a:rPr lang="hu-HU" dirty="0" smtClean="0"/>
              <a:t> részvénytársaságok profitja kimutathatóan nő</a:t>
            </a:r>
          </a:p>
          <a:p>
            <a:endParaRPr lang="hu-HU" dirty="0"/>
          </a:p>
          <a:p>
            <a:r>
              <a:rPr lang="hu-HU" dirty="0" smtClean="0"/>
              <a:t>A társadalom jövedelmei azonban stagnálnak.</a:t>
            </a:r>
          </a:p>
          <a:p>
            <a:endParaRPr lang="hu-HU" dirty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KI VESZI MEG A FELESLEGET?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362</Words>
  <Application>Microsoft Office PowerPoint</Application>
  <PresentationFormat>Diavetítés a képernyőre (4:3 oldalarány)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Recesszió vagy rendszerkrízis?</vt:lpstr>
      <vt:lpstr>RECESSZIÓ?</vt:lpstr>
      <vt:lpstr>Recesszió?</vt:lpstr>
      <vt:lpstr>RENDSZERKRÍZIS?</vt:lpstr>
      <vt:lpstr>VERSENYkapitalizmus</vt:lpstr>
      <vt:lpstr>Neoliberalizmus 1973-</vt:lpstr>
      <vt:lpstr>7. dia</vt:lpstr>
      <vt:lpstr>CORPORATE Kapitalizmus</vt:lpstr>
      <vt:lpstr>Profit emelkedik, bérjövedelmek csökkenek</vt:lpstr>
      <vt:lpstr>4 megoldás</vt:lpstr>
      <vt:lpstr>1. Eladósítás</vt:lpstr>
      <vt:lpstr>2. Kapitalizmus földrajzi terjeszkedése</vt:lpstr>
      <vt:lpstr>3. Természet lehasználása</vt:lpstr>
      <vt:lpstr>4. Fogyasztói társadalom</vt:lpstr>
      <vt:lpstr>MI VÁRHATÓ?</vt:lpstr>
      <vt:lpstr>USA</vt:lpstr>
      <vt:lpstr>17. dia</vt:lpstr>
      <vt:lpstr>Eurozóna</vt:lpstr>
      <vt:lpstr>19. dia</vt:lpstr>
      <vt:lpstr>20. dia</vt:lpstr>
      <vt:lpstr>Kína</vt:lpstr>
      <vt:lpstr>Japán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Recesszió vagy rendszerkrízis</dc:title>
  <dc:creator>Pogi</dc:creator>
  <cp:lastModifiedBy>Pogi</cp:lastModifiedBy>
  <cp:revision>9</cp:revision>
  <dcterms:created xsi:type="dcterms:W3CDTF">2011-11-20T22:59:30Z</dcterms:created>
  <dcterms:modified xsi:type="dcterms:W3CDTF">2011-11-21T01:07:33Z</dcterms:modified>
</cp:coreProperties>
</file>