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305" r:id="rId2"/>
    <p:sldId id="307" r:id="rId3"/>
    <p:sldId id="310" r:id="rId4"/>
    <p:sldId id="339" r:id="rId5"/>
    <p:sldId id="312" r:id="rId6"/>
    <p:sldId id="332" r:id="rId7"/>
    <p:sldId id="334" r:id="rId8"/>
    <p:sldId id="313" r:id="rId9"/>
    <p:sldId id="287" r:id="rId10"/>
    <p:sldId id="288" r:id="rId11"/>
    <p:sldId id="306" r:id="rId12"/>
    <p:sldId id="291" r:id="rId13"/>
    <p:sldId id="309" r:id="rId14"/>
    <p:sldId id="301" r:id="rId15"/>
    <p:sldId id="314" r:id="rId16"/>
    <p:sldId id="315" r:id="rId17"/>
    <p:sldId id="316" r:id="rId18"/>
    <p:sldId id="318" r:id="rId19"/>
    <p:sldId id="319" r:id="rId20"/>
    <p:sldId id="340" r:id="rId21"/>
    <p:sldId id="325" r:id="rId22"/>
    <p:sldId id="326" r:id="rId23"/>
    <p:sldId id="341" r:id="rId24"/>
    <p:sldId id="327" r:id="rId25"/>
    <p:sldId id="328" r:id="rId26"/>
    <p:sldId id="329" r:id="rId27"/>
    <p:sldId id="330" r:id="rId28"/>
    <p:sldId id="331" r:id="rId2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AD705-3811-44F1-8DA6-F131A93E6A95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20A50-333B-41DA-89B2-F01AA41E3B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3125-5324-4093-A0BD-7C810BA7DE71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4EF0D-02AC-46D2-A8F5-064B03AAC38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Téglalap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Téglalap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églalap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Háromszög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0680BD-C601-4DE6-AB2E-FE4B2D44CBED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8E2F5E-0A21-4A68-85CE-63C8EFDFD04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Egyenes összekötő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Egyenes összekötő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Háromszög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31640" y="3717032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hu-HU" sz="3300" b="1" dirty="0" err="1" smtClean="0"/>
              <a:t>Munkaerőmigráció</a:t>
            </a:r>
            <a:r>
              <a:rPr lang="hu-HU" sz="3300" b="1" dirty="0" smtClean="0"/>
              <a:t> – trendek, mítoszok és mérési lehetőségek</a:t>
            </a:r>
            <a:r>
              <a:rPr lang="hu-HU" b="1" dirty="0" smtClean="0">
                <a:cs typeface="Times New Roman" pitchFamily="18" charset="0"/>
              </a:rPr>
              <a:t/>
            </a:r>
            <a:br>
              <a:rPr lang="hu-HU" b="1" dirty="0" smtClean="0">
                <a:cs typeface="Times New Roman" pitchFamily="18" charset="0"/>
              </a:rPr>
            </a:br>
            <a:endParaRPr lang="hu-HU" dirty="0"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11200" b="1" dirty="0" err="1" smtClean="0">
                <a:latin typeface="+mn-lt"/>
                <a:cs typeface="Times New Roman" pitchFamily="18" charset="0"/>
              </a:rPr>
              <a:t>Hárs</a:t>
            </a:r>
            <a:r>
              <a:rPr lang="hu-HU" sz="11200" b="1" dirty="0" smtClean="0">
                <a:latin typeface="+mn-lt"/>
                <a:cs typeface="Times New Roman" pitchFamily="18" charset="0"/>
              </a:rPr>
              <a:t> </a:t>
            </a:r>
            <a:r>
              <a:rPr lang="en-GB" sz="11200" b="1" dirty="0" err="1" smtClean="0">
                <a:latin typeface="+mn-lt"/>
                <a:cs typeface="Times New Roman" pitchFamily="18" charset="0"/>
              </a:rPr>
              <a:t>Ágnes</a:t>
            </a:r>
            <a:endParaRPr lang="hu-HU" sz="11200" b="1" dirty="0" smtClean="0">
              <a:latin typeface="+mn-lt"/>
              <a:cs typeface="Times New Roman" pitchFamily="18" charset="0"/>
            </a:endParaRPr>
          </a:p>
          <a:p>
            <a:endParaRPr lang="hu-HU" sz="1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8000" b="1" dirty="0" smtClean="0">
                <a:latin typeface="+mn-lt"/>
              </a:rPr>
              <a:t>Gáspár Pál </a:t>
            </a:r>
            <a:r>
              <a:rPr lang="hu-HU" sz="8000" b="1" dirty="0" smtClean="0">
                <a:latin typeface="+mn-lt"/>
                <a:cs typeface="Times New Roman" pitchFamily="18" charset="0"/>
              </a:rPr>
              <a:t> emlékkonferencia, 2013.  november  21.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cs typeface="Times New Roman" pitchFamily="18" charset="0"/>
              </a:rPr>
              <a:t>Trendek, statisztikák – </a:t>
            </a:r>
            <a:br>
              <a:rPr lang="hu-HU" sz="2800" b="1" dirty="0" smtClean="0">
                <a:cs typeface="Times New Roman" pitchFamily="18" charset="0"/>
              </a:rPr>
            </a:br>
            <a:r>
              <a:rPr lang="hu-HU" sz="2800" b="1" dirty="0" smtClean="0">
                <a:cs typeface="Times New Roman" pitchFamily="18" charset="0"/>
              </a:rPr>
              <a:t>nemzetközi összehasonlítások</a:t>
            </a:r>
            <a:endParaRPr lang="hu-HU" sz="2800" b="1" dirty="0"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358610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21088"/>
            <a:ext cx="3563888" cy="214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060848"/>
            <a:ext cx="3600400" cy="216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4221088"/>
            <a:ext cx="3600400" cy="216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lipszis 8"/>
          <p:cNvSpPr/>
          <p:nvPr/>
        </p:nvSpPr>
        <p:spPr>
          <a:xfrm>
            <a:off x="5868144" y="5157192"/>
            <a:ext cx="1368425" cy="86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11" name="Szövegdoboz 15"/>
          <p:cNvSpPr txBox="1">
            <a:spLocks noChangeArrowheads="1"/>
          </p:cNvSpPr>
          <p:nvPr/>
        </p:nvSpPr>
        <p:spPr bwMode="auto">
          <a:xfrm>
            <a:off x="611560" y="6381328"/>
            <a:ext cx="7560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Tükörstatisztika (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külföldi népesség 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NIESR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 adatokkal  korrigálva és kiegészítve)</a:t>
            </a:r>
            <a:endParaRPr lang="en-GB" sz="1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0" y="1124744"/>
            <a:ext cx="8964488" cy="615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hu-HU" sz="1600" dirty="0" smtClean="0"/>
              <a:t>Tipizálás:  a migráció az EU8+2 országában eltér a munkaerő szabad áramlás lehetőségének kihasználása (2004 vs. 2007 után növekedés),  és a válságra adott válasz (megtorpanás vagy további kiáramlás) alapján</a:t>
            </a:r>
            <a:endParaRPr lang="hu-HU" sz="16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7164288" y="1687354"/>
            <a:ext cx="197971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hu-HU" sz="1400" b="1" dirty="0" smtClean="0"/>
              <a:t>A munkaerő szabad áramlás hatása a migráció alakulására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sz="1400" i="1" dirty="0" smtClean="0"/>
              <a:t>Válság és további növekedés </a:t>
            </a:r>
            <a:r>
              <a:rPr lang="hu-HU" sz="1400" dirty="0" smtClean="0"/>
              <a:t>:  Románia,  Bulgária (magas arány). 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sz="1400" dirty="0" smtClean="0"/>
              <a:t> </a:t>
            </a:r>
            <a:r>
              <a:rPr lang="hu-HU" sz="1400" i="1" dirty="0" smtClean="0"/>
              <a:t>Válság és további növekedés </a:t>
            </a:r>
            <a:r>
              <a:rPr lang="hu-HU" sz="1400" dirty="0" smtClean="0"/>
              <a:t>: Észtország, Litvánia (alacsonyabb arány) 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sz="1400" i="1" dirty="0" smtClean="0"/>
              <a:t>Válság és megtorpanás</a:t>
            </a:r>
            <a:r>
              <a:rPr lang="hu-HU" sz="1400" dirty="0" smtClean="0"/>
              <a:t>:  Lettország,  </a:t>
            </a:r>
            <a:r>
              <a:rPr lang="hu-HU" sz="1400" dirty="0" err="1" smtClean="0"/>
              <a:t>Lengyelo</a:t>
            </a:r>
            <a:r>
              <a:rPr lang="hu-HU" sz="1400" dirty="0" smtClean="0"/>
              <a:t>, Szlovákia 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sz="1400" i="1" dirty="0" smtClean="0"/>
              <a:t>Alacsony migráció maradt</a:t>
            </a:r>
            <a:r>
              <a:rPr lang="hu-HU" sz="1400" dirty="0" smtClean="0"/>
              <a:t>:  Csehország,  </a:t>
            </a:r>
            <a:r>
              <a:rPr lang="hu-HU" sz="1400" dirty="0" err="1" smtClean="0"/>
              <a:t>Magyaro</a:t>
            </a:r>
            <a:r>
              <a:rPr lang="hu-HU" sz="1400" dirty="0" smtClean="0"/>
              <a:t>. , Szlovénia)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sz="1400" i="1" dirty="0" smtClean="0"/>
              <a:t>Magyarország:  </a:t>
            </a:r>
            <a:r>
              <a:rPr lang="hu-HU" sz="1400" dirty="0" smtClean="0"/>
              <a:t>válság alatt a migráció növekedés beindulása – azóta folyamatos </a:t>
            </a:r>
            <a:endParaRPr lang="hu-HU" sz="1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0" y="1772816"/>
            <a:ext cx="723629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700" b="1" dirty="0" smtClean="0"/>
              <a:t>A migráns népesség a kibocsátó ország népességének arányában, %</a:t>
            </a:r>
            <a:endParaRPr lang="hu-HU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3" grpId="3"/>
      <p:bldP spid="13" grpId="4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A magyar migráció változása – </a:t>
            </a:r>
            <a:br>
              <a:rPr lang="hu-HU" sz="2800" b="1" dirty="0" smtClean="0"/>
            </a:br>
            <a:r>
              <a:rPr lang="hu-HU" sz="2800" b="1" dirty="0" smtClean="0"/>
              <a:t>trendek, fordulópontok </a:t>
            </a:r>
            <a:endParaRPr lang="hu-HU" sz="2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11560" y="6453336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Forrás:  </a:t>
            </a:r>
            <a:r>
              <a:rPr lang="hu-HU" sz="1400" dirty="0" err="1" smtClean="0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 tükörstatisztika , korrigálva (bal o. ábra) és HU LFS (jobb o. ábra)  alapján saját számítás 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0" y="2420888"/>
            <a:ext cx="449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/>
              <a:t>Külföldön élő migráns népesség változása, és a népességen belüli aránya, 2001-2011</a:t>
            </a:r>
            <a:endParaRPr lang="hu-HU" sz="1600" b="1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4427984" y="2276872"/>
            <a:ext cx="471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b="1" dirty="0" smtClean="0"/>
              <a:t>Külföldön dolgozó munkaerőmigránsok létszámváltozása, és a foglalkoztatottakhoz viszonyított arány, 2001-2012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0" y="1196752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700" dirty="0" smtClean="0"/>
              <a:t>Alacsony szintről indult a növekedés.  A két adatforrás szerint a változások: </a:t>
            </a:r>
          </a:p>
          <a:p>
            <a:r>
              <a:rPr lang="hu-HU" sz="1700" u="sng" dirty="0" smtClean="0"/>
              <a:t>Külföldön élők állománya</a:t>
            </a:r>
            <a:r>
              <a:rPr lang="hu-HU" sz="1700" dirty="0" smtClean="0"/>
              <a:t>: 2004 után hirtelen érdeklődés (2005-2006), majd  új növekedés 2011-re</a:t>
            </a:r>
          </a:p>
          <a:p>
            <a:r>
              <a:rPr lang="hu-HU" sz="1700" u="sng" dirty="0" smtClean="0"/>
              <a:t>Munkaerő-migráció </a:t>
            </a:r>
            <a:r>
              <a:rPr lang="hu-HU" sz="1700" dirty="0" smtClean="0"/>
              <a:t>(LFS): 2007 után hirtelen megugró érdeklődés,  közel állandó marad.  2011-től gyorsul a munkaerő-migráció </a:t>
            </a:r>
            <a:endParaRPr lang="hu-HU" sz="1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028125"/>
            <a:ext cx="4268650" cy="313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Ellipszis 18"/>
          <p:cNvSpPr/>
          <p:nvPr/>
        </p:nvSpPr>
        <p:spPr>
          <a:xfrm>
            <a:off x="1547664" y="4005064"/>
            <a:ext cx="36004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996952"/>
            <a:ext cx="4248472" cy="3117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Ellipszis 22"/>
          <p:cNvSpPr/>
          <p:nvPr/>
        </p:nvSpPr>
        <p:spPr>
          <a:xfrm>
            <a:off x="6660232" y="3933056"/>
            <a:ext cx="43204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7452320" y="3573016"/>
            <a:ext cx="360040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Ellipszis 25"/>
          <p:cNvSpPr/>
          <p:nvPr/>
        </p:nvSpPr>
        <p:spPr>
          <a:xfrm>
            <a:off x="2843808" y="3284984"/>
            <a:ext cx="360040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 animBg="1"/>
      <p:bldP spid="23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A magyar migráció előreszámítása – </a:t>
            </a:r>
            <a:br>
              <a:rPr lang="hu-HU" sz="2800" b="1" dirty="0" smtClean="0"/>
            </a:br>
            <a:r>
              <a:rPr lang="hu-HU" sz="2800" b="1" dirty="0" smtClean="0"/>
              <a:t>mi lehetséges? </a:t>
            </a:r>
            <a:endParaRPr lang="hu-HU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0" y="2132856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Migránsok aránya a hazai ill. foglalkoztatott népességben, %</a:t>
            </a:r>
            <a:endParaRPr lang="hu-HU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11560" y="6453336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Forrás:  </a:t>
            </a:r>
            <a:r>
              <a:rPr lang="hu-HU" sz="1400" dirty="0" err="1" smtClean="0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 tükörstatisztika , korrigálva és HU LFS alapján saját számítás 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07504" y="126876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Óvatos előreszámítás lehetséges a korábbi évek adatai és a gyorsuló időszak adatai alapján</a:t>
            </a:r>
          </a:p>
          <a:p>
            <a:r>
              <a:rPr lang="hu-HU" dirty="0" smtClean="0"/>
              <a:t>Feltétel:  a migráció irányába ható tényezők nem változnak sokkszerűen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4607496" y="2492896"/>
            <a:ext cx="4536504" cy="388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hu-HU" sz="1600" b="1" dirty="0" smtClean="0"/>
              <a:t>Mi lehet migrációt erősítő tényező?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 bérelőny :  reálkereset  csökken/stagnál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 munkapiac: munkanélküliség nő/stagnál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 szociális </a:t>
            </a:r>
            <a:r>
              <a:rPr lang="hu-HU" sz="1600" dirty="0" err="1" smtClean="0"/>
              <a:t>rsz</a:t>
            </a:r>
            <a:r>
              <a:rPr lang="hu-HU" sz="1600" dirty="0" smtClean="0"/>
              <a:t>.:  megszorítások és ellátatlanság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gazdasági növekedés: gazdasági adatok 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gazdasági várakozások alakulása: bizonytalanság</a:t>
            </a:r>
          </a:p>
          <a:p>
            <a:pPr marL="0" lvl="1"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nem gazdasági várakozások: FONTOS (isk. rendszer, egyetemi reform,  </a:t>
            </a:r>
            <a:r>
              <a:rPr lang="hu-HU" sz="1600" dirty="0" err="1" smtClean="0"/>
              <a:t>eü</a:t>
            </a:r>
            <a:r>
              <a:rPr lang="hu-HU" sz="1600" dirty="0" smtClean="0"/>
              <a:t>. reform, stb.)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endParaRPr lang="hu-HU" sz="1600" dirty="0" smtClean="0"/>
          </a:p>
          <a:p>
            <a:pPr>
              <a:lnSpc>
                <a:spcPct val="110000"/>
              </a:lnSpc>
            </a:pPr>
            <a:r>
              <a:rPr lang="hu-HU" sz="1600" b="1" dirty="0" smtClean="0"/>
              <a:t>Mi lehet migrációt visszatartó tényező?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gazdasági helyzet változása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gazdasági várakozások változása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hu-HU" sz="1600" dirty="0" smtClean="0"/>
              <a:t>nem gazdasági várakozások változása</a:t>
            </a:r>
          </a:p>
          <a:p>
            <a:pPr>
              <a:lnSpc>
                <a:spcPct val="110000"/>
              </a:lnSpc>
            </a:pPr>
            <a:endParaRPr lang="hu-HU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564904"/>
            <a:ext cx="4518025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llipszis 7"/>
          <p:cNvSpPr/>
          <p:nvPr/>
        </p:nvSpPr>
        <p:spPr>
          <a:xfrm>
            <a:off x="3995936" y="2780928"/>
            <a:ext cx="43204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/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Az emigráció nagysága, dinamikája és orientációja</a:t>
            </a:r>
            <a:endParaRPr lang="en-GB" sz="28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55576" y="14847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Külföldön élő magyarok</a:t>
            </a:r>
            <a:endParaRPr lang="en-GB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076056" y="148478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LFS munkaerőmigránsok</a:t>
            </a:r>
            <a:endParaRPr lang="hu-HU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179512" y="1124744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Migránsok aránya fő célországok szerint</a:t>
            </a:r>
            <a:endParaRPr lang="en-GB" sz="2000" b="1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0" y="494116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hu-HU" u="sng" dirty="0" smtClean="0"/>
              <a:t>Tükörstatisztika</a:t>
            </a:r>
            <a:r>
              <a:rPr lang="en-GB" dirty="0" smtClean="0"/>
              <a:t>: </a:t>
            </a:r>
            <a:r>
              <a:rPr lang="hu-HU" i="1" dirty="0" smtClean="0"/>
              <a:t>Németország</a:t>
            </a:r>
            <a:r>
              <a:rPr lang="hu-HU" dirty="0" smtClean="0"/>
              <a:t>ban minden más célországnál nagyobb a migránsok aránya felgyorsult 2010 óta</a:t>
            </a:r>
            <a:r>
              <a:rPr lang="en-GB" dirty="0" smtClean="0"/>
              <a:t>;  </a:t>
            </a:r>
            <a:r>
              <a:rPr lang="en-GB" i="1" dirty="0" smtClean="0"/>
              <a:t>Aus</a:t>
            </a:r>
            <a:r>
              <a:rPr lang="hu-HU" i="1" dirty="0" smtClean="0"/>
              <a:t>z</a:t>
            </a:r>
            <a:r>
              <a:rPr lang="en-GB" i="1" dirty="0" smtClean="0"/>
              <a:t>tri</a:t>
            </a:r>
            <a:r>
              <a:rPr lang="hu-HU" i="1" dirty="0" err="1" smtClean="0"/>
              <a:t>á</a:t>
            </a:r>
            <a:r>
              <a:rPr lang="hu-HU" dirty="0" err="1" smtClean="0"/>
              <a:t>ban</a:t>
            </a:r>
            <a:r>
              <a:rPr lang="hu-HU" dirty="0" smtClean="0"/>
              <a:t> folyamatos a növekedés</a:t>
            </a:r>
            <a:r>
              <a:rPr lang="en-GB" dirty="0" smtClean="0"/>
              <a:t> (</a:t>
            </a:r>
            <a:r>
              <a:rPr lang="hu-HU" dirty="0" smtClean="0"/>
              <a:t>osztrák munkaerőpiac </a:t>
            </a:r>
            <a:r>
              <a:rPr lang="en-GB" dirty="0" smtClean="0"/>
              <a:t>s</a:t>
            </a:r>
            <a:r>
              <a:rPr lang="hu-HU" dirty="0" smtClean="0"/>
              <a:t>z</a:t>
            </a:r>
            <a:r>
              <a:rPr lang="en-GB" dirty="0" err="1" smtClean="0"/>
              <a:t>ele</a:t>
            </a:r>
            <a:r>
              <a:rPr lang="hu-HU" dirty="0" smtClean="0"/>
              <a:t>k</a:t>
            </a:r>
            <a:r>
              <a:rPr lang="en-GB" dirty="0" smtClean="0"/>
              <a:t>t</a:t>
            </a:r>
            <a:r>
              <a:rPr lang="hu-HU" dirty="0" smtClean="0"/>
              <a:t>í</a:t>
            </a:r>
            <a:r>
              <a:rPr lang="en-GB" dirty="0" smtClean="0"/>
              <a:t>v </a:t>
            </a:r>
            <a:r>
              <a:rPr lang="hu-HU" dirty="0" smtClean="0"/>
              <a:t>folyamatos megnyitása</a:t>
            </a:r>
            <a:r>
              <a:rPr lang="en-GB" dirty="0" smtClean="0"/>
              <a:t>) </a:t>
            </a:r>
            <a:r>
              <a:rPr lang="hu-HU" dirty="0" smtClean="0"/>
              <a:t>és</a:t>
            </a:r>
            <a:r>
              <a:rPr lang="en-GB" dirty="0" smtClean="0"/>
              <a:t> </a:t>
            </a:r>
            <a:r>
              <a:rPr lang="hu-HU" i="1" dirty="0" smtClean="0"/>
              <a:t>Egyesült Királyságba</a:t>
            </a:r>
            <a:r>
              <a:rPr lang="en-GB" i="1" dirty="0" smtClean="0"/>
              <a:t> </a:t>
            </a:r>
            <a:r>
              <a:rPr lang="hu-HU" dirty="0" smtClean="0"/>
              <a:t>migráció 2006-</a:t>
            </a:r>
            <a:r>
              <a:rPr lang="en-GB" dirty="0" smtClean="0"/>
              <a:t>2007</a:t>
            </a:r>
            <a:r>
              <a:rPr lang="hu-HU" dirty="0" smtClean="0"/>
              <a:t> óta</a:t>
            </a:r>
            <a:endParaRPr lang="en-GB" dirty="0" smtClean="0"/>
          </a:p>
          <a:p>
            <a:pPr marL="457200" indent="-457200" algn="just"/>
            <a:r>
              <a:rPr lang="en-GB" u="sng" dirty="0" smtClean="0"/>
              <a:t>LFS </a:t>
            </a:r>
            <a:r>
              <a:rPr lang="hu-HU" u="sng" dirty="0" smtClean="0"/>
              <a:t>munkaerő migráció</a:t>
            </a:r>
            <a:r>
              <a:rPr lang="hu-HU" dirty="0" smtClean="0"/>
              <a:t>: </a:t>
            </a:r>
            <a:r>
              <a:rPr lang="en-GB" i="1" dirty="0" smtClean="0"/>
              <a:t>Aus</a:t>
            </a:r>
            <a:r>
              <a:rPr lang="hu-HU" i="1" dirty="0" err="1" smtClean="0"/>
              <a:t>ztriá</a:t>
            </a:r>
            <a:r>
              <a:rPr lang="hu-HU" dirty="0" err="1" smtClean="0"/>
              <a:t>ban</a:t>
            </a:r>
            <a:r>
              <a:rPr lang="hu-HU" dirty="0" smtClean="0"/>
              <a:t> a legmagasabb</a:t>
            </a:r>
            <a:r>
              <a:rPr lang="en-GB" dirty="0" smtClean="0"/>
              <a:t>, </a:t>
            </a:r>
            <a:r>
              <a:rPr lang="hu-HU" dirty="0" smtClean="0"/>
              <a:t> 2011 után gyors növekedés </a:t>
            </a:r>
            <a:r>
              <a:rPr lang="en-GB" i="1" dirty="0" smtClean="0"/>
              <a:t>Aus</a:t>
            </a:r>
            <a:r>
              <a:rPr lang="hu-HU" i="1" dirty="0" smtClean="0"/>
              <a:t>z</a:t>
            </a:r>
            <a:r>
              <a:rPr lang="en-GB" i="1" dirty="0" smtClean="0"/>
              <a:t>tri</a:t>
            </a:r>
            <a:r>
              <a:rPr lang="hu-HU" i="1" dirty="0" err="1" smtClean="0"/>
              <a:t>á</a:t>
            </a:r>
            <a:r>
              <a:rPr lang="hu-HU" dirty="0" err="1" smtClean="0"/>
              <a:t>ban</a:t>
            </a:r>
            <a:r>
              <a:rPr lang="en-GB" dirty="0" smtClean="0"/>
              <a:t> &amp; </a:t>
            </a:r>
            <a:r>
              <a:rPr lang="hu-HU" i="1" dirty="0" smtClean="0"/>
              <a:t>Németország</a:t>
            </a:r>
            <a:r>
              <a:rPr lang="hu-HU" dirty="0" smtClean="0"/>
              <a:t>ban, </a:t>
            </a:r>
            <a:r>
              <a:rPr lang="en-GB" dirty="0" smtClean="0"/>
              <a:t> </a:t>
            </a:r>
            <a:r>
              <a:rPr lang="hu-HU" dirty="0" smtClean="0"/>
              <a:t>stabil, nincs növekedés az </a:t>
            </a:r>
            <a:r>
              <a:rPr lang="hu-HU" i="1" dirty="0" smtClean="0"/>
              <a:t>Egyesült Királyság</a:t>
            </a:r>
            <a:r>
              <a:rPr lang="hu-HU" dirty="0" smtClean="0"/>
              <a:t>ban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4248472" cy="310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1" y="1844824"/>
            <a:ext cx="424859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Szövegdoboz 12"/>
          <p:cNvSpPr txBox="1"/>
          <p:nvPr/>
        </p:nvSpPr>
        <p:spPr>
          <a:xfrm>
            <a:off x="611560" y="6453336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Forrás:  </a:t>
            </a:r>
            <a:r>
              <a:rPr lang="hu-HU" sz="1400" dirty="0" err="1" smtClean="0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 tükörstatisztika , korrigálva (bal o. ábra) és HU LFS (jobb o. ábra)  alapján saját számítás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Mi történt 2010 után?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64096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/>
              <a:t> A migráció növekedése 2007 óta folyamatos – </a:t>
            </a:r>
            <a:r>
              <a:rPr lang="hu-HU" sz="2000" b="1" dirty="0" smtClean="0"/>
              <a:t>de jelentős visszaáramlás is van</a:t>
            </a:r>
            <a:r>
              <a:rPr lang="hu-HU" sz="2000" dirty="0" smtClean="0"/>
              <a:t>. </a:t>
            </a:r>
          </a:p>
          <a:p>
            <a:pPr>
              <a:buNone/>
            </a:pPr>
            <a:r>
              <a:rPr lang="hu-HU" sz="2000" dirty="0" smtClean="0"/>
              <a:t>A magyar migráció fő iránya három ország irányába</a:t>
            </a:r>
          </a:p>
          <a:p>
            <a:pPr>
              <a:buNone/>
            </a:pPr>
            <a:r>
              <a:rPr lang="hu-HU" sz="2000" dirty="0" smtClean="0"/>
              <a:t>Ré</a:t>
            </a:r>
            <a:r>
              <a:rPr lang="en-GB" sz="2000" dirty="0" err="1" smtClean="0"/>
              <a:t>szarány</a:t>
            </a:r>
            <a:r>
              <a:rPr lang="en-GB" sz="2000" dirty="0" smtClean="0"/>
              <a:t> </a:t>
            </a:r>
            <a:r>
              <a:rPr lang="hu-HU" sz="2000" dirty="0" smtClean="0"/>
              <a:t>növekvő – ez új és fontos jelzés </a:t>
            </a:r>
          </a:p>
          <a:p>
            <a:r>
              <a:rPr lang="en-GB" sz="2000" b="1" dirty="0" err="1" smtClean="0"/>
              <a:t>Németország</a:t>
            </a:r>
            <a:r>
              <a:rPr lang="en-GB" sz="2000" dirty="0" smtClean="0"/>
              <a:t>: 12% 2011-ben, 14% 2012-ben </a:t>
            </a:r>
            <a:r>
              <a:rPr lang="hu-HU" sz="2000" dirty="0" smtClean="0"/>
              <a:t>(átmeneti intézkedések után)</a:t>
            </a:r>
          </a:p>
          <a:p>
            <a:r>
              <a:rPr lang="en-GB" sz="2000" b="1" dirty="0" err="1" smtClean="0"/>
              <a:t>Ausztria</a:t>
            </a:r>
            <a:r>
              <a:rPr lang="en-GB" sz="2000" dirty="0" smtClean="0"/>
              <a:t>: 18% 2008, 20% 2009-2010, 22% 2011-ben </a:t>
            </a:r>
            <a:r>
              <a:rPr lang="hu-HU" sz="2000" dirty="0" smtClean="0"/>
              <a:t> (átmeneti intézkedések utáni hatása kicsit)</a:t>
            </a:r>
          </a:p>
          <a:p>
            <a:r>
              <a:rPr lang="en-GB" sz="2000" b="1" dirty="0" smtClean="0"/>
              <a:t>UK</a:t>
            </a:r>
            <a:r>
              <a:rPr lang="hu-HU" sz="2000" dirty="0" smtClean="0"/>
              <a:t>:</a:t>
            </a:r>
            <a:r>
              <a:rPr lang="en-GB" sz="2000" dirty="0" smtClean="0"/>
              <a:t> 4% 2007, 7% 2008, 10% 2011Q4, 11% 201</a:t>
            </a:r>
            <a:r>
              <a:rPr lang="hu-HU" sz="2000" dirty="0" smtClean="0"/>
              <a:t>2</a:t>
            </a:r>
            <a:r>
              <a:rPr lang="en-GB" sz="2000" dirty="0" smtClean="0"/>
              <a:t> Q1</a:t>
            </a:r>
            <a:r>
              <a:rPr lang="hu-HU" sz="2000" dirty="0" smtClean="0"/>
              <a:t> </a:t>
            </a:r>
          </a:p>
          <a:p>
            <a:endParaRPr lang="hu-HU" sz="2000" dirty="0" smtClean="0"/>
          </a:p>
          <a:p>
            <a:pPr>
              <a:buNone/>
            </a:pPr>
            <a:r>
              <a:rPr lang="hu-HU" sz="2000" b="1" u="sng" dirty="0" smtClean="0"/>
              <a:t>De</a:t>
            </a:r>
            <a:r>
              <a:rPr lang="hu-HU" sz="2000" b="1" dirty="0" smtClean="0"/>
              <a:t> </a:t>
            </a:r>
            <a:r>
              <a:rPr lang="hu-HU" sz="2000" dirty="0" smtClean="0"/>
              <a:t>a migránsok jelentős része visszatér(csökken, de jelentős az éven belüli visszaáramlás),  cirkuláris migráció </a:t>
            </a:r>
          </a:p>
          <a:p>
            <a:r>
              <a:rPr lang="hu-HU" sz="2000" dirty="0" smtClean="0"/>
              <a:t>Németország: 51%-a maradt 2011-ben, 64% 2012-ben</a:t>
            </a:r>
            <a:br>
              <a:rPr lang="hu-HU" sz="2000" dirty="0" smtClean="0"/>
            </a:br>
            <a:r>
              <a:rPr lang="hu-HU" sz="2000" dirty="0" smtClean="0"/>
              <a:t>Ausztria: 36 ill. 45% 2010 és 2011-ben </a:t>
            </a:r>
          </a:p>
          <a:p>
            <a:r>
              <a:rPr lang="hu-HU" sz="2000" dirty="0" smtClean="0"/>
              <a:t>UK: nincs visszaáramlás adat (visszaáramlás van)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/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 magyar munkaerő emigráció karaktere, </a:t>
            </a: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magyarázata - </a:t>
            </a: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modellszámítások</a:t>
            </a:r>
            <a:endParaRPr lang="en-GB" sz="28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964488" cy="5018112"/>
          </a:xfrm>
        </p:spPr>
        <p:txBody>
          <a:bodyPr>
            <a:no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hu-HU" sz="2000" u="sng" dirty="0" smtClean="0"/>
              <a:t>Munkaerő-felmérés - </a:t>
            </a:r>
            <a:r>
              <a:rPr lang="hu-HU" sz="2000" dirty="0" smtClean="0"/>
              <a:t>egyedi adatok alapján végzett számítások: </a:t>
            </a:r>
            <a:r>
              <a:rPr lang="en-GB" sz="2000" dirty="0" smtClean="0"/>
              <a:t> </a:t>
            </a:r>
            <a:r>
              <a:rPr lang="hu-HU" sz="2000" dirty="0" smtClean="0"/>
              <a:t>néhány eredmény</a:t>
            </a:r>
          </a:p>
          <a:p>
            <a:r>
              <a:rPr lang="hu-HU" sz="2000" dirty="0" smtClean="0"/>
              <a:t>Azokra vonatkozik, akinek munkahelye külföldön van, illetve legutolsó munkahelye külföldön volt  (LFS standard </a:t>
            </a:r>
            <a:r>
              <a:rPr lang="hu-HU" sz="2000" smtClean="0"/>
              <a:t>kérdés alapján)</a:t>
            </a:r>
            <a:endParaRPr lang="hu-HU" sz="2000" dirty="0" smtClean="0"/>
          </a:p>
          <a:p>
            <a:r>
              <a:rPr lang="hu-HU" sz="2000" dirty="0" smtClean="0"/>
              <a:t>Adatok negyedévenként, 2012 Q1-ig (célországra specifikálva csak </a:t>
            </a:r>
            <a:r>
              <a:rPr lang="en-GB" sz="2000" dirty="0" smtClean="0"/>
              <a:t> 2010</a:t>
            </a:r>
            <a:r>
              <a:rPr lang="hu-HU" sz="2000" dirty="0" err="1" smtClean="0"/>
              <a:t>-ig</a:t>
            </a:r>
            <a:r>
              <a:rPr lang="hu-HU" sz="2000" dirty="0" smtClean="0"/>
              <a:t>, később EU/nem EU )</a:t>
            </a:r>
            <a:endParaRPr lang="en-GB" sz="20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hu-HU" sz="2000" dirty="0" smtClean="0"/>
              <a:t>   A migráció aránya kicsi az adatbázisban. Ezért összevont időszakokra panelt képeztünk., az előző trendek alapján lehatárolt homogén időszakokra </a:t>
            </a:r>
            <a:endParaRPr lang="en-GB" sz="2000" dirty="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hu-HU" i="1" dirty="0" smtClean="0"/>
              <a:t>EU csatakozás előtt - </a:t>
            </a:r>
            <a:r>
              <a:rPr lang="en-GB" dirty="0" smtClean="0"/>
              <a:t>2004</a:t>
            </a:r>
            <a:r>
              <a:rPr lang="hu-HU" dirty="0" smtClean="0"/>
              <a:t> május 1-ig.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hu-HU" i="1" dirty="0" smtClean="0"/>
              <a:t>EU csatlakozás után </a:t>
            </a:r>
            <a:r>
              <a:rPr lang="en-GB" dirty="0" smtClean="0"/>
              <a:t>2004 </a:t>
            </a:r>
            <a:r>
              <a:rPr lang="hu-HU" dirty="0" smtClean="0"/>
              <a:t>május 1- 2007 december 31.</a:t>
            </a:r>
            <a:r>
              <a:rPr lang="en-GB" dirty="0" smtClean="0"/>
              <a:t> </a:t>
            </a:r>
            <a:endParaRPr lang="hu-HU" dirty="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  <a:buNone/>
            </a:pPr>
            <a:r>
              <a:rPr lang="hu-HU" i="1" dirty="0" smtClean="0"/>
              <a:t>    Válság </a:t>
            </a:r>
            <a:r>
              <a:rPr lang="hu-HU" dirty="0" smtClean="0"/>
              <a:t>(hazai megszorítás + </a:t>
            </a:r>
            <a:r>
              <a:rPr lang="hu-HU" dirty="0" err="1" smtClean="0"/>
              <a:t>pü.i</a:t>
            </a:r>
            <a:r>
              <a:rPr lang="hu-HU" dirty="0" smtClean="0"/>
              <a:t> válság) 2008-2010</a:t>
            </a:r>
            <a:r>
              <a:rPr lang="en-GB" dirty="0" smtClean="0"/>
              <a:t> </a:t>
            </a:r>
            <a:r>
              <a:rPr lang="hu-HU" dirty="0" smtClean="0"/>
              <a:t> 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hu-HU" i="1" dirty="0" smtClean="0"/>
              <a:t>Gazdasági bizonytalanság</a:t>
            </a:r>
            <a:r>
              <a:rPr lang="hu-HU" dirty="0" smtClean="0"/>
              <a:t> (megszigorítások és bizonytalanságok) 2011- 2012 Q1 (egybeesik az EU szabad munkaerő áramlás kiteljesedésével - Ausztria, Németország)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hu-HU" sz="2000" dirty="0" smtClean="0"/>
              <a:t>Számolásokat az összevont panelek elemeivel végeztük. 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A  magyar munkaerő emigráció karaktere - szelektivitás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712968" cy="50181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i="1" dirty="0" smtClean="0"/>
              <a:t>Migránsok szerkezete: a hazai népességhez képest kik vannak túlreprezentálva a migránsok között? </a:t>
            </a:r>
          </a:p>
          <a:p>
            <a:pPr indent="0">
              <a:buNone/>
            </a:pPr>
            <a:r>
              <a:rPr lang="hu-HU" i="1" dirty="0" smtClean="0"/>
              <a:t>(</a:t>
            </a:r>
            <a:r>
              <a:rPr lang="hu-HU" b="1" u="sng" dirty="0" smtClean="0"/>
              <a:t>migráció szelektivitás </a:t>
            </a:r>
            <a:r>
              <a:rPr lang="en-GB" b="1" u="sng" dirty="0" smtClean="0"/>
              <a:t>index</a:t>
            </a:r>
            <a:r>
              <a:rPr lang="hu-HU" dirty="0" smtClean="0"/>
              <a:t>: migráns versus foglalkoztatott népesség arányának az eltérése az egyes indikátorok szerint a hazai népességben mért arányhoz képest +1 és -1 közötti érték</a:t>
            </a:r>
            <a:r>
              <a:rPr lang="en-GB" dirty="0" smtClean="0"/>
              <a:t>)</a:t>
            </a:r>
          </a:p>
          <a:p>
            <a:r>
              <a:rPr lang="hu-HU" b="1" dirty="0" smtClean="0"/>
              <a:t>Férfiak</a:t>
            </a:r>
            <a:r>
              <a:rPr lang="hu-HU" dirty="0" smtClean="0"/>
              <a:t> aránya: </a:t>
            </a:r>
            <a:r>
              <a:rPr lang="en-GB" dirty="0" smtClean="0"/>
              <a:t>0</a:t>
            </a:r>
            <a:r>
              <a:rPr lang="hu-HU" dirty="0" smtClean="0"/>
              <a:t>,</a:t>
            </a:r>
            <a:r>
              <a:rPr lang="en-GB" dirty="0" smtClean="0"/>
              <a:t>5 </a:t>
            </a:r>
            <a:r>
              <a:rPr lang="hu-HU" dirty="0" smtClean="0"/>
              <a:t>stabilan férfi többségű migráció, </a:t>
            </a:r>
            <a:r>
              <a:rPr lang="hu-HU" b="1" dirty="0" smtClean="0"/>
              <a:t>kivéve Egyesült Királyság</a:t>
            </a:r>
            <a:r>
              <a:rPr lang="hu-HU" dirty="0" smtClean="0"/>
              <a:t>, nagyjából kiegyensúlyozott arány (0,15)</a:t>
            </a:r>
          </a:p>
          <a:p>
            <a:r>
              <a:rPr lang="hu-HU" b="1" dirty="0" smtClean="0"/>
              <a:t>Fiatal felnőttek </a:t>
            </a:r>
            <a:r>
              <a:rPr lang="hu-HU" dirty="0" smtClean="0"/>
              <a:t>25-34 évesek aránya magas </a:t>
            </a:r>
            <a:r>
              <a:rPr lang="en-GB" dirty="0" smtClean="0"/>
              <a:t>(0,4 with some increase)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b="1" dirty="0" smtClean="0"/>
              <a:t>Fiatalok (25 év alatt</a:t>
            </a:r>
            <a:r>
              <a:rPr lang="hu-HU" dirty="0" smtClean="0"/>
              <a:t>) irányába a szelektivitás gyorsan nőtt, amikor a migráció gyorsult </a:t>
            </a:r>
            <a:r>
              <a:rPr lang="en-US" dirty="0" smtClean="0"/>
              <a:t>(0</a:t>
            </a:r>
            <a:r>
              <a:rPr lang="hu-HU" dirty="0" smtClean="0"/>
              <a:t>,</a:t>
            </a:r>
            <a:r>
              <a:rPr lang="en-US" dirty="0" smtClean="0"/>
              <a:t>0</a:t>
            </a:r>
            <a:r>
              <a:rPr lang="hu-HU" dirty="0" err="1" smtClean="0"/>
              <a:t>-ról</a:t>
            </a:r>
            <a:r>
              <a:rPr lang="hu-HU" dirty="0" smtClean="0"/>
              <a:t> </a:t>
            </a:r>
            <a:r>
              <a:rPr lang="en-US" dirty="0" smtClean="0"/>
              <a:t>0</a:t>
            </a:r>
            <a:r>
              <a:rPr lang="hu-HU" dirty="0" smtClean="0"/>
              <a:t>,</a:t>
            </a:r>
            <a:r>
              <a:rPr lang="en-US" dirty="0" smtClean="0"/>
              <a:t>6</a:t>
            </a:r>
            <a:r>
              <a:rPr lang="hu-HU" dirty="0" err="1" smtClean="0"/>
              <a:t>-ra</a:t>
            </a:r>
            <a:r>
              <a:rPr lang="hu-HU" dirty="0" smtClean="0"/>
              <a:t> emelkedett az index a csatlakozást követő válság és gazdasági bizonytalanság időszakban).</a:t>
            </a:r>
            <a:endParaRPr lang="en-GB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755576" y="638132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* +1: nagyon erősen szelektív a migráció, 0: közömbös, -1: nagyon nem jellemző a migráció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A  magyar munkaerő emigráció karaktere - szelektivitás</a:t>
            </a:r>
            <a:endParaRPr lang="hu-HU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755576" y="638132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* +1: nagyon erősen szelektív a migráció, 0: közömbös, -1: nagyon nem jellemző a migráció</a:t>
            </a:r>
            <a:endParaRPr lang="hu-HU" sz="1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611560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férfiak</a:t>
            </a:r>
            <a:endParaRPr lang="hu-HU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4716016" y="10527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nők</a:t>
            </a:r>
            <a:endParaRPr lang="hu-HU" b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016" y="1412776"/>
            <a:ext cx="440037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4405883" cy="32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Szövegdoboz 16"/>
          <p:cNvSpPr txBox="1"/>
          <p:nvPr/>
        </p:nvSpPr>
        <p:spPr>
          <a:xfrm>
            <a:off x="251520" y="4869160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Férfiak: 	- szakmunkás (~0,5 index)</a:t>
            </a:r>
          </a:p>
          <a:p>
            <a:r>
              <a:rPr lang="hu-HU" dirty="0" smtClean="0"/>
              <a:t>	- középiskolások gyorsan nő </a:t>
            </a:r>
            <a:br>
              <a:rPr lang="hu-HU" dirty="0" smtClean="0"/>
            </a:br>
            <a:r>
              <a:rPr lang="hu-HU" dirty="0" smtClean="0"/>
              <a:t>                 (</a:t>
            </a:r>
            <a:r>
              <a:rPr lang="hu-HU" dirty="0" err="1" smtClean="0"/>
              <a:t>-ból</a:t>
            </a:r>
            <a:r>
              <a:rPr lang="hu-HU" dirty="0" smtClean="0"/>
              <a:t> átfordul ~+0,3</a:t>
            </a:r>
          </a:p>
          <a:p>
            <a:r>
              <a:rPr lang="hu-HU" dirty="0" smtClean="0"/>
              <a:t>	- semmi más végzettség nem </a:t>
            </a:r>
            <a:r>
              <a:rPr lang="hu-HU" dirty="0" err="1" smtClean="0"/>
              <a:t>jell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644008" y="4941168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Nők: 	felsőfok magas (~0,5)</a:t>
            </a:r>
          </a:p>
          <a:p>
            <a:r>
              <a:rPr lang="hu-HU" dirty="0" smtClean="0"/>
              <a:t>	középiskolások növekvőek </a:t>
            </a:r>
          </a:p>
          <a:p>
            <a:r>
              <a:rPr lang="hu-HU" dirty="0" smtClean="0"/>
              <a:t>	szakmunkások lecsökkentek</a:t>
            </a:r>
          </a:p>
          <a:p>
            <a:r>
              <a:rPr lang="hu-HU" dirty="0" smtClean="0"/>
              <a:t>	többi végzettség nem jellemző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/>
              <a:t>A  magyar munkaerő emigráció karaktere - szelektivitás</a:t>
            </a:r>
            <a:endParaRPr lang="hu-HU" sz="2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683568" y="1124744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A migrációs szelektivitás index régiók szerint</a:t>
            </a:r>
            <a:endParaRPr lang="hu-HU" sz="20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182706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zövegdoboz 7"/>
          <p:cNvSpPr txBox="1"/>
          <p:nvPr/>
        </p:nvSpPr>
        <p:spPr>
          <a:xfrm>
            <a:off x="755576" y="638132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* +1: nagyon erősen szelektív a migráció, 0: közömbös, -1: nagyon nem jellemző a migráció</a:t>
            </a:r>
            <a:endParaRPr lang="hu-HU" sz="14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179512" y="5661248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Regionális koncentráció – nyugati határon jó régiókban kezdetben, kiugró jelentőség csökkent</a:t>
            </a:r>
          </a:p>
          <a:p>
            <a:r>
              <a:rPr lang="hu-HU" dirty="0" smtClean="0"/>
              <a:t>Magas munkanélküliség – kevés régióban (</a:t>
            </a:r>
            <a:r>
              <a:rPr lang="hu-HU" dirty="0" err="1" smtClean="0"/>
              <a:t>É-Mo</a:t>
            </a:r>
            <a:r>
              <a:rPr lang="hu-HU" dirty="0" smtClean="0"/>
              <a:t>, D-D), lassan terjed </a:t>
            </a:r>
            <a:endParaRPr lang="hu-HU" dirty="0"/>
          </a:p>
        </p:txBody>
      </p:sp>
      <p:sp>
        <p:nvSpPr>
          <p:cNvPr id="10" name="Ellipszis 9"/>
          <p:cNvSpPr/>
          <p:nvPr/>
        </p:nvSpPr>
        <p:spPr>
          <a:xfrm>
            <a:off x="2195736" y="2924944"/>
            <a:ext cx="381642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3275856" y="3933056"/>
            <a:ext cx="1008112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4211960" y="4581128"/>
            <a:ext cx="208823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Az emigráció esélye</a:t>
            </a:r>
            <a:endParaRPr lang="hu-HU" sz="2800" b="1" kern="1200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162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/>
              <a:t>Logisztikus regressziót számoltunk (a kialakított panelek szerint)</a:t>
            </a:r>
          </a:p>
          <a:p>
            <a:pPr marL="0" indent="0">
              <a:buNone/>
            </a:pPr>
            <a:r>
              <a:rPr lang="hu-HU" sz="2000" dirty="0" smtClean="0"/>
              <a:t>Azt vizsgáltuk, mekkora a külföldön (az EU-ban, illetve Ausztriában,  Németországban,  Egyesült Királyságban) dolgozás esélye</a:t>
            </a:r>
          </a:p>
          <a:p>
            <a:r>
              <a:rPr lang="hu-HU" sz="2000" dirty="0" smtClean="0"/>
              <a:t>Migráció esélye az </a:t>
            </a:r>
            <a:r>
              <a:rPr lang="hu-HU" sz="2000" i="1" dirty="0" smtClean="0"/>
              <a:t>EU csatakozás előtti időszakhoz </a:t>
            </a:r>
            <a:r>
              <a:rPr lang="hu-HU" sz="2000" dirty="0" smtClean="0"/>
              <a:t>képest</a:t>
            </a:r>
          </a:p>
          <a:p>
            <a:r>
              <a:rPr lang="hu-HU" sz="2000" dirty="0" smtClean="0"/>
              <a:t>EU csatlakozás után: 			1,9-szeres, </a:t>
            </a:r>
          </a:p>
          <a:p>
            <a:r>
              <a:rPr lang="hu-HU" sz="2000" dirty="0" smtClean="0"/>
              <a:t>Válság időszakra: 			3,54-szeres</a:t>
            </a:r>
          </a:p>
          <a:p>
            <a:r>
              <a:rPr lang="hu-HU" sz="2000" dirty="0" smtClean="0"/>
              <a:t>Gazdasági bizonytalanság időszakára: 	6,86-szoros</a:t>
            </a:r>
          </a:p>
          <a:p>
            <a:pPr marL="0" indent="0">
              <a:buNone/>
            </a:pPr>
            <a:endParaRPr lang="hu-HU" sz="2000" dirty="0" smtClean="0"/>
          </a:p>
          <a:p>
            <a:r>
              <a:rPr lang="hu-HU" sz="2000" dirty="0" smtClean="0"/>
              <a:t>Migráció esélye az </a:t>
            </a:r>
            <a:r>
              <a:rPr lang="hu-HU" sz="2000" i="1" dirty="0" smtClean="0"/>
              <a:t>EU csatakozás előtti időszakhoz </a:t>
            </a:r>
            <a:r>
              <a:rPr lang="hu-HU" sz="2000" dirty="0" smtClean="0"/>
              <a:t>képest </a:t>
            </a:r>
          </a:p>
          <a:p>
            <a:r>
              <a:rPr lang="hu-HU" sz="2000" dirty="0" smtClean="0"/>
              <a:t>Célország		Németország	Ausztria		Egyesült Királyság</a:t>
            </a:r>
          </a:p>
          <a:p>
            <a:r>
              <a:rPr lang="hu-HU" sz="2000" dirty="0" smtClean="0"/>
              <a:t>EU csatlakozás után: 	1,32-szeres	1,27-szeres	4,06-szoros</a:t>
            </a:r>
          </a:p>
          <a:p>
            <a:r>
              <a:rPr lang="hu-HU" sz="2000" dirty="0" smtClean="0"/>
              <a:t>Válság időszakra: 	1,97-szeres	1,97-szeres	12,81-szeres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 smtClean="0"/>
          </a:p>
          <a:p>
            <a:endParaRPr lang="hu-H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cs typeface="Times New Roman" pitchFamily="18" charset="0"/>
              </a:rPr>
              <a:t>Vázlat</a:t>
            </a:r>
            <a:endParaRPr lang="hu-HU" sz="2800" b="1" dirty="0"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Közgazdasági háttér: a migráció oka, ösztönző és visszafogó tényezők </a:t>
            </a:r>
          </a:p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Az emigrációt korlátozó és ösztönző  tényezők Magyarországon </a:t>
            </a:r>
          </a:p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Adatforrások és a migráció mérhetősége</a:t>
            </a:r>
          </a:p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Trendek, statisztikák, nemzetközi összehasonlítások</a:t>
            </a:r>
          </a:p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A magyar migráció változása, trendek, fordulópontok </a:t>
            </a:r>
          </a:p>
          <a:p>
            <a:pPr lvl="1">
              <a:buNone/>
            </a:pPr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A  magyar munkaerő emigráció karaktere, magyarázata - modellszámítások</a:t>
            </a:r>
          </a:p>
          <a:p>
            <a:r>
              <a:rPr lang="hu-HU" sz="2500" dirty="0" smtClean="0">
                <a:latin typeface="Times New Roman" pitchFamily="18" charset="0"/>
                <a:cs typeface="Times New Roman" pitchFamily="18" charset="0"/>
              </a:rPr>
              <a:t>Következtetések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cs typeface="Times New Roman" pitchFamily="18" charset="0"/>
              </a:rPr>
              <a:t>Az emigráció esélye</a:t>
            </a:r>
            <a:endParaRPr lang="hu-HU" sz="2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19675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Iskolázottság és foglalkozás esélye az EU migráció során 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524408" cy="434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zövegdoboz 8"/>
          <p:cNvSpPr txBox="1"/>
          <p:nvPr/>
        </p:nvSpPr>
        <p:spPr>
          <a:xfrm>
            <a:off x="395536" y="5949280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Felsőfokúak esélye a legnagyobb a külföldi munkához (az alapfokú végzettséghez képest)</a:t>
            </a:r>
          </a:p>
          <a:p>
            <a:r>
              <a:rPr lang="hu-HU" dirty="0" smtClean="0"/>
              <a:t>Nem fizikai foglalkozáshoz képest minden más foglalkozás végzésének nagyobb az esélye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latin typeface="+mn-lt"/>
              </a:rPr>
              <a:t>Tanulságok</a:t>
            </a:r>
            <a:endParaRPr lang="hu-HU" sz="2800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378152"/>
          </a:xfrm>
        </p:spPr>
        <p:txBody>
          <a:bodyPr>
            <a:normAutofit fontScale="40000" lnSpcReduction="20000"/>
          </a:bodyPr>
          <a:lstStyle/>
          <a:p>
            <a:r>
              <a:rPr lang="hu-HU" sz="6800" dirty="0" smtClean="0"/>
              <a:t>Növekvő migráció – még korlátozott mértékű és nem körvonalazódott a formája. </a:t>
            </a:r>
          </a:p>
          <a:p>
            <a:r>
              <a:rPr lang="en-US" sz="6800" dirty="0" smtClean="0"/>
              <a:t> </a:t>
            </a:r>
            <a:r>
              <a:rPr lang="en-US" sz="6800" dirty="0" err="1" smtClean="0"/>
              <a:t>Emigr</a:t>
            </a:r>
            <a:r>
              <a:rPr lang="hu-HU" sz="6800" dirty="0" err="1" smtClean="0"/>
              <a:t>áció</a:t>
            </a:r>
            <a:r>
              <a:rPr lang="hu-HU" sz="6800" dirty="0" smtClean="0"/>
              <a:t> gyorsan növekszik, </a:t>
            </a:r>
            <a:r>
              <a:rPr lang="en-US" sz="6800" dirty="0" smtClean="0"/>
              <a:t>2007 </a:t>
            </a:r>
            <a:r>
              <a:rPr lang="hu-HU" sz="6800" dirty="0" smtClean="0"/>
              <a:t>óta és gyorsuló az egymást követő megszorítások és egyéb intézkedések következtében </a:t>
            </a:r>
            <a:r>
              <a:rPr lang="en-US" sz="6800" dirty="0" smtClean="0"/>
              <a:t>2011</a:t>
            </a:r>
            <a:r>
              <a:rPr lang="hu-HU" sz="6800" dirty="0" smtClean="0"/>
              <a:t> óta</a:t>
            </a:r>
            <a:r>
              <a:rPr lang="en-US" sz="6800" dirty="0" smtClean="0"/>
              <a:t>.</a:t>
            </a:r>
            <a:endParaRPr lang="hu-HU" sz="6800" dirty="0" smtClean="0"/>
          </a:p>
          <a:p>
            <a:r>
              <a:rPr lang="hu-HU" sz="6800" dirty="0" smtClean="0"/>
              <a:t>A migráció egy része hagyományos és számottevő, részben regionális Ny-Magyarországon Ausztriába,  emellett  Németországba. Egy sokkal színesebb szegmens a főként az Egyesült Királyságba tartóké. </a:t>
            </a:r>
          </a:p>
          <a:p>
            <a:r>
              <a:rPr lang="hu-HU" sz="6800" dirty="0" smtClean="0"/>
              <a:t>A csatlakozáskor kis mértékű migráció, Egyesült Királyságba a hagyományos szerkezettől eltérő, kisebb mértékű migráció. Az átmeneti intézkedések lejártával re- orientáció Németországba.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latin typeface="+mn-lt"/>
              </a:rPr>
              <a:t>Tanulságok</a:t>
            </a:r>
            <a:endParaRPr lang="hu-HU" sz="2800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sz="2800" dirty="0" smtClean="0"/>
              <a:t>A munkaerőmigránsok nagyrészt foglalkoztatottak voltak mielőtt külföldön kerestek munkát. </a:t>
            </a:r>
            <a:r>
              <a:rPr lang="en-US" sz="2800" dirty="0" smtClean="0"/>
              <a:t>. </a:t>
            </a:r>
            <a:endParaRPr lang="hu-HU" sz="2800" dirty="0" smtClean="0"/>
          </a:p>
          <a:p>
            <a:r>
              <a:rPr lang="hu-HU" sz="2800" dirty="0" smtClean="0"/>
              <a:t>A migráció növekvő mértékben szelektív a középfokú végzettségűek irányába, jelentős arányban szakképzett és nagyon kevéssé jellemző a szakképzetlenek részvétele, magas munkanélküliségük ellenére sem. </a:t>
            </a:r>
            <a:endParaRPr lang="hu-HU" sz="2800" dirty="0" smtClean="0"/>
          </a:p>
          <a:p>
            <a:r>
              <a:rPr lang="hu-HU" sz="2800" dirty="0" smtClean="0"/>
              <a:t>A </a:t>
            </a:r>
            <a:r>
              <a:rPr lang="hu-HU" sz="2800" dirty="0" smtClean="0"/>
              <a:t>migrációnak ez a szerkezete kedvezőtlen </a:t>
            </a:r>
            <a:r>
              <a:rPr lang="hu-HU" sz="2800" dirty="0" smtClean="0"/>
              <a:t>otthoni munkapiaci struktúrához </a:t>
            </a:r>
            <a:r>
              <a:rPr lang="hu-HU" sz="2800" dirty="0" smtClean="0"/>
              <a:t>vezethet. </a:t>
            </a:r>
          </a:p>
          <a:p>
            <a:r>
              <a:rPr lang="hu-HU" sz="2800" dirty="0" smtClean="0"/>
              <a:t>A </a:t>
            </a:r>
            <a:r>
              <a:rPr lang="hu-HU" sz="2800" dirty="0" smtClean="0"/>
              <a:t>gazdasági, szociális és politikai fejlemények tartósan felerősíthetik és megváltoztathatják a magyar migráció mintáját</a:t>
            </a:r>
            <a:r>
              <a:rPr lang="en-US" sz="2800" dirty="0" smtClean="0"/>
              <a:t>. </a:t>
            </a:r>
            <a:r>
              <a:rPr lang="hu-HU" sz="2800" dirty="0" smtClean="0"/>
              <a:t> Migrációt ösztönző tényezők erősödnek, a visszatartó erők eltűntek. Nem világos, hogy mindezek hatása rövid vagy hosszú távú-e? </a:t>
            </a:r>
          </a:p>
          <a:p>
            <a:r>
              <a:rPr lang="hu-HU" dirty="0" smtClean="0"/>
              <a:t>Más új EU országok mintái ebben eltérőek – és erősen függnek a hazai gazdasági, foglalkoztatási és szociális, jóléti helyzettől. </a:t>
            </a:r>
            <a:r>
              <a:rPr lang="en-US" dirty="0" smtClean="0"/>
              <a:t> 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pPr algn="ctr"/>
            <a:endParaRPr lang="hu-HU" dirty="0" smtClean="0"/>
          </a:p>
          <a:p>
            <a:pPr algn="ctr"/>
            <a:r>
              <a:rPr lang="hu-HU" sz="2800" b="1" dirty="0" smtClean="0">
                <a:solidFill>
                  <a:schemeClr val="tx2"/>
                </a:solidFill>
                <a:ea typeface="+mj-ea"/>
                <a:cs typeface="+mj-cs"/>
              </a:rPr>
              <a:t>Köszönöm a figyelmet!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1. a: Outmigration models (Odds ratios)</a:t>
            </a:r>
            <a:r>
              <a:rPr lang="hu-HU" sz="2000" b="1" dirty="0" smtClean="0">
                <a:latin typeface="+mn-lt"/>
              </a:rPr>
              <a:t> - </a:t>
            </a:r>
            <a:r>
              <a:rPr lang="en-US" sz="2000" b="1" dirty="0" smtClean="0">
                <a:latin typeface="+mn-lt"/>
              </a:rPr>
              <a:t>Emigration to EU </a:t>
            </a:r>
            <a:r>
              <a:rPr lang="hu-HU" sz="2000" dirty="0" smtClean="0">
                <a:latin typeface="+mn-lt"/>
              </a:rPr>
              <a:t/>
            </a:r>
            <a:br>
              <a:rPr lang="hu-HU" sz="2000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Dependent variable: ‘Emigrants in the EU’ </a:t>
            </a:r>
            <a:endParaRPr lang="hu-HU" sz="2000" dirty="0">
              <a:latin typeface="+mn-lt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66233"/>
            <a:ext cx="7116179" cy="541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Dependent variable: ‘Emigrants in the EU’</a:t>
            </a: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>(</a:t>
            </a:r>
            <a:r>
              <a:rPr lang="hu-HU" sz="2000" b="1" dirty="0" err="1" smtClean="0">
                <a:latin typeface="+mn-lt"/>
              </a:rPr>
              <a:t>cont</a:t>
            </a:r>
            <a:r>
              <a:rPr lang="hu-HU" sz="2000" b="1" dirty="0" smtClean="0">
                <a:latin typeface="+mn-lt"/>
              </a:rPr>
              <a:t>)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11560" y="5903893"/>
            <a:ext cx="8244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Excluded variables: basic education, less than 25 years, husband, Northern Hungary, non-manual employment </a:t>
            </a:r>
            <a:endParaRPr lang="hu-HU" sz="1400" dirty="0" smtClean="0"/>
          </a:p>
          <a:p>
            <a:r>
              <a:rPr lang="en-US" sz="1400" dirty="0" smtClean="0"/>
              <a:t>Note: Log regression Chi-square 0.000 each case, currently employed migrants and employed population due to the noisy data of previously employed returnees.</a:t>
            </a:r>
            <a:endParaRPr lang="hu-HU" sz="1400" dirty="0" smtClean="0"/>
          </a:p>
          <a:p>
            <a:endParaRPr lang="hu-HU" sz="140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733" y="1196752"/>
            <a:ext cx="7349049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1 b:  Outmigration models (Odds ratios) </a:t>
            </a: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Dependent variables ‘Emigrant to Germany’, ‘Emigrant to Austria’ ‘ ’Emigrant to UK’</a:t>
            </a:r>
            <a:endParaRPr lang="hu-HU" sz="2000" b="1" dirty="0" smtClean="0">
              <a:latin typeface="+mn-lt"/>
            </a:endParaRPr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89907"/>
            <a:ext cx="7056784" cy="553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Dependent variables ‘Emigrant to Germany’, ‘Emigrant to Austria’ ‘ ’Emigrant to UK’</a:t>
            </a:r>
            <a:r>
              <a:rPr lang="hu-HU" sz="2000" b="1" dirty="0" smtClean="0">
                <a:latin typeface="+mn-lt"/>
              </a:rPr>
              <a:t> (</a:t>
            </a:r>
            <a:r>
              <a:rPr lang="hu-HU" sz="2000" b="1" dirty="0" err="1" smtClean="0">
                <a:latin typeface="+mn-lt"/>
              </a:rPr>
              <a:t>cont</a:t>
            </a:r>
            <a:r>
              <a:rPr lang="hu-HU" sz="2000" b="1" dirty="0" smtClean="0">
                <a:latin typeface="+mn-lt"/>
              </a:rPr>
              <a:t>)</a:t>
            </a:r>
          </a:p>
        </p:txBody>
      </p:sp>
      <p:pic>
        <p:nvPicPr>
          <p:cNvPr id="378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83534"/>
            <a:ext cx="7128792" cy="479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zövegdoboz 4"/>
          <p:cNvSpPr txBox="1"/>
          <p:nvPr/>
        </p:nvSpPr>
        <p:spPr>
          <a:xfrm>
            <a:off x="683568" y="6021288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Excluded variables: basic education, less than 25 years, husband, Northern Hungary, non-manual employment </a:t>
            </a:r>
            <a:endParaRPr lang="hu-HU" sz="1400" dirty="0" smtClean="0"/>
          </a:p>
          <a:p>
            <a:r>
              <a:rPr lang="en-US" sz="1400" dirty="0" smtClean="0"/>
              <a:t>Note: Log regression Chi-square 0.000 each case, currently employed migrants and employed population due to the noisy data of previously employed returnees.</a:t>
            </a:r>
            <a:endParaRPr lang="hu-HU" sz="14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b="1" dirty="0" smtClean="0">
                <a:latin typeface="+mn-lt"/>
              </a:rPr>
              <a:t>2: Return migration models (Odds ratios) </a:t>
            </a: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Dependent variable: ‘Return migrants’ </a:t>
            </a:r>
            <a:endParaRPr lang="hu-HU" sz="2000" b="1" dirty="0" smtClean="0">
              <a:latin typeface="+mn-lt"/>
            </a:endParaRPr>
          </a:p>
        </p:txBody>
      </p:sp>
      <p:pic>
        <p:nvPicPr>
          <p:cNvPr id="389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7128792" cy="551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Közgazdasági háttér: </a:t>
            </a: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 migráció oka, ösztönző </a:t>
            </a: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és visszafogó tényezők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25000" lnSpcReduction="2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hu-HU" sz="2200" dirty="0" smtClean="0"/>
          </a:p>
          <a:p>
            <a:pPr marL="274320" lvl="1" algn="just">
              <a:lnSpc>
                <a:spcPct val="13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u-HU" sz="8800" dirty="0" smtClean="0"/>
              <a:t>Klasszikus migrációt magyarázó modellek </a:t>
            </a:r>
            <a:r>
              <a:rPr lang="en-GB" sz="8800" dirty="0" smtClean="0"/>
              <a:t>(Harris-</a:t>
            </a:r>
            <a:r>
              <a:rPr lang="en-GB" sz="8800" dirty="0" err="1" smtClean="0"/>
              <a:t>Todero</a:t>
            </a:r>
            <a:r>
              <a:rPr lang="hu-HU" sz="8800" dirty="0" smtClean="0"/>
              <a:t> 1970</a:t>
            </a:r>
            <a:r>
              <a:rPr lang="en-GB" sz="8800" dirty="0" smtClean="0"/>
              <a:t>)</a:t>
            </a:r>
            <a:r>
              <a:rPr lang="hu-HU" sz="8800" dirty="0" smtClean="0"/>
              <a:t>:  migrációt a remélt bérek és/vagy a jobb munkalehetőségek várakozása ösztönzi</a:t>
            </a:r>
          </a:p>
          <a:p>
            <a:pPr algn="just">
              <a:lnSpc>
                <a:spcPct val="130000"/>
              </a:lnSpc>
            </a:pPr>
            <a:r>
              <a:rPr lang="hu-HU" sz="8800" i="1" dirty="0" smtClean="0"/>
              <a:t>M</a:t>
            </a:r>
            <a:r>
              <a:rPr lang="hu-HU" sz="8800" dirty="0" smtClean="0"/>
              <a:t>indenekelőtt a tökéletes átláthatóság feltételét kellett elvetni - migráció bizonytalan és költségekkel jár (anyagi, pszichés, kulturális stb.)</a:t>
            </a:r>
          </a:p>
          <a:p>
            <a:pPr marL="274320" lvl="1" algn="just">
              <a:lnSpc>
                <a:spcPct val="13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u-HU" sz="8800" dirty="0" smtClean="0"/>
              <a:t>A munkaerő-áramlás a tőkeáramlással ellentétes irányú folyamat. Ebben a megközelítésben a migráció elméletben része a tényezőárak kiegyenlítődésének (</a:t>
            </a:r>
            <a:r>
              <a:rPr lang="hu-HU" sz="8800" dirty="0" err="1" smtClean="0"/>
              <a:t>Hekscher-Ohlin-Samuelson</a:t>
            </a:r>
            <a:r>
              <a:rPr lang="hu-HU" sz="8800" dirty="0" smtClean="0"/>
              <a:t> tétel)</a:t>
            </a:r>
          </a:p>
          <a:p>
            <a:pPr marL="274320" lvl="1" algn="just">
              <a:lnSpc>
                <a:spcPct val="13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u-HU" sz="8800" dirty="0" smtClean="0"/>
              <a:t>Az Európai Unió esetében, ahol az áruk, a tőke és a szolgáltatások szabadsága lényegében korlátlanul érvényesül az országok között, ezek hosszabb távon a migrációt motiváló jövedelemkülönbségek csökkentését is segítik. (Borjas 1999) </a:t>
            </a:r>
          </a:p>
          <a:p>
            <a:pPr>
              <a:lnSpc>
                <a:spcPct val="130000"/>
              </a:lnSpc>
              <a:buNone/>
            </a:pPr>
            <a:endParaRPr lang="hu-H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Közgazdasági háttér: </a:t>
            </a: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 migráció oka, ösztönző </a:t>
            </a: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és visszafogó tényezők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25000" lnSpcReduction="2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hu-HU" sz="2200" dirty="0" smtClean="0"/>
          </a:p>
          <a:p>
            <a:pPr>
              <a:lnSpc>
                <a:spcPct val="130000"/>
              </a:lnSpc>
            </a:pPr>
            <a:r>
              <a:rPr lang="hu-HU" sz="8000" dirty="0" smtClean="0"/>
              <a:t>A tényezőár kiegyenlítődés nem teljesül. </a:t>
            </a:r>
            <a:r>
              <a:rPr lang="hu-HU" sz="8000" dirty="0" err="1" smtClean="0"/>
              <a:t>Rappaport</a:t>
            </a:r>
            <a:r>
              <a:rPr lang="hu-HU" sz="8000" dirty="0" smtClean="0"/>
              <a:t> (2000) hosszú idősorokat felhasználva igazolja, hogy a jövedelmek kiegyenlítésében a </a:t>
            </a:r>
            <a:r>
              <a:rPr lang="hu-HU" sz="8000" i="1" dirty="0" smtClean="0"/>
              <a:t>tőkeáramlás</a:t>
            </a:r>
            <a:r>
              <a:rPr lang="hu-HU" sz="8000" dirty="0" smtClean="0"/>
              <a:t> hatása a meghatározó.  </a:t>
            </a:r>
            <a:br>
              <a:rPr lang="hu-HU" sz="8000" dirty="0" smtClean="0"/>
            </a:br>
            <a:r>
              <a:rPr lang="hu-HU" sz="8000" dirty="0" smtClean="0"/>
              <a:t>Integrálódó világgazdaságban, mobil munkaerő mellett sem valószínű, hogy a mobilitás  ily módon hatna a munkabérek kiegyenlítődésére. </a:t>
            </a:r>
            <a:br>
              <a:rPr lang="hu-HU" sz="8000" dirty="0" smtClean="0"/>
            </a:br>
            <a:r>
              <a:rPr lang="hu-HU" sz="8000" dirty="0" smtClean="0"/>
              <a:t>Valójában nem is önmagában a bérkülönbségek, inkább az életminőség, vagy a relatív gazdagság befolyásolja a mobilitást.  (non </a:t>
            </a:r>
            <a:r>
              <a:rPr lang="hu-HU" sz="8000" dirty="0" err="1" smtClean="0"/>
              <a:t>tradable</a:t>
            </a:r>
            <a:r>
              <a:rPr lang="hu-HU" sz="8000" dirty="0" smtClean="0"/>
              <a:t> </a:t>
            </a:r>
            <a:r>
              <a:rPr lang="hu-HU" sz="8000" dirty="0" err="1" smtClean="0"/>
              <a:t>goods</a:t>
            </a:r>
            <a:r>
              <a:rPr lang="hu-HU" sz="8000" dirty="0" smtClean="0"/>
              <a:t>, </a:t>
            </a:r>
            <a:r>
              <a:rPr lang="hu-HU" sz="8000" dirty="0" err="1" smtClean="0"/>
              <a:t>vásárlóerőparitás</a:t>
            </a:r>
            <a:r>
              <a:rPr lang="hu-HU" sz="8000" dirty="0" smtClean="0"/>
              <a:t>)</a:t>
            </a:r>
          </a:p>
          <a:p>
            <a:pPr marL="274320" lvl="1">
              <a:lnSpc>
                <a:spcPct val="130000"/>
              </a:lnSpc>
              <a:spcBef>
                <a:spcPts val="600"/>
              </a:spcBef>
              <a:buClr>
                <a:schemeClr val="accent1"/>
              </a:buClr>
            </a:pPr>
            <a:r>
              <a:rPr lang="hu-HU" sz="8000" dirty="0" smtClean="0"/>
              <a:t>Stark- Bloom (1985) a migráció új közgazdaságtanát megfogalmazva megkérdőjelezi a remélt bér és munkalehetőségek alapján leírható modellt.</a:t>
            </a:r>
          </a:p>
          <a:p>
            <a:pPr marL="548640" lvl="2">
              <a:lnSpc>
                <a:spcPct val="13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hu-HU" sz="7700" dirty="0" smtClean="0"/>
              <a:t>a relatív </a:t>
            </a:r>
            <a:r>
              <a:rPr lang="hu-HU" sz="7700" dirty="0" err="1" smtClean="0"/>
              <a:t>depriváció</a:t>
            </a:r>
            <a:r>
              <a:rPr lang="hu-HU" sz="7700" dirty="0" smtClean="0"/>
              <a:t> vagy relatív elégedettség határozza meg a migrációt.</a:t>
            </a:r>
          </a:p>
          <a:p>
            <a:pPr marL="548640" lvl="2">
              <a:lnSpc>
                <a:spcPct val="13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hu-HU" sz="7700" dirty="0" smtClean="0"/>
              <a:t>migrációs döntés alanya nem az egyén, hanem a család</a:t>
            </a:r>
          </a:p>
          <a:p>
            <a:pPr marL="548640" lvl="2">
              <a:lnSpc>
                <a:spcPct val="13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hu-HU" sz="7700" dirty="0" smtClean="0"/>
              <a:t>hálózatok szerepe</a:t>
            </a:r>
          </a:p>
          <a:p>
            <a:pPr marL="548640" lvl="2">
              <a:lnSpc>
                <a:spcPct val="13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hu-HU" sz="7700" dirty="0" smtClean="0"/>
              <a:t>aszimmetrikus információ a bérkiegyenlítődés ellen hat </a:t>
            </a:r>
          </a:p>
          <a:p>
            <a:pPr>
              <a:lnSpc>
                <a:spcPct val="130000"/>
              </a:lnSpc>
            </a:pPr>
            <a:endParaRPr lang="hu-HU" sz="8000" dirty="0" smtClean="0"/>
          </a:p>
          <a:p>
            <a:pPr>
              <a:lnSpc>
                <a:spcPct val="130000"/>
              </a:lnSpc>
            </a:pPr>
            <a:endParaRPr lang="hu-H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Az emigrációt </a:t>
            </a: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visszafogó és ösztönző  tényezők Magyarországon  </a:t>
            </a:r>
            <a:endParaRPr lang="hu-HU" sz="2800" b="1" kern="1200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496944" cy="516212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hu-HU" sz="1900" b="1" dirty="0" smtClean="0">
                <a:solidFill>
                  <a:schemeClr val="tx2"/>
                </a:solidFill>
              </a:rPr>
              <a:t>Migrációt korlátozó tényezők (2000-es évek közepéig)</a:t>
            </a:r>
            <a:endParaRPr lang="en-GB" sz="1900" b="1" dirty="0" smtClean="0">
              <a:solidFill>
                <a:schemeClr val="tx2"/>
              </a:solidFill>
            </a:endParaRP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000" dirty="0" smtClean="0"/>
              <a:t>A magyar migráció sokáig alacsony volt és maradt.  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000" dirty="0" smtClean="0"/>
              <a:t>Kérdés,  mi volt ennek az oka - és mi változott később? 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endParaRPr lang="hu-HU" sz="20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i="1" dirty="0" smtClean="0">
                <a:solidFill>
                  <a:schemeClr val="tx2"/>
                </a:solidFill>
              </a:rPr>
              <a:t>Viszonylag magas életszínvonal  </a:t>
            </a:r>
            <a:r>
              <a:rPr lang="hu-HU" sz="2000" dirty="0" smtClean="0">
                <a:solidFill>
                  <a:schemeClr val="tx2"/>
                </a:solidFill>
              </a:rPr>
              <a:t>a rendszerváltó </a:t>
            </a:r>
            <a:r>
              <a:rPr lang="hu-HU" sz="2000" dirty="0" err="1" smtClean="0">
                <a:solidFill>
                  <a:schemeClr val="tx2"/>
                </a:solidFill>
              </a:rPr>
              <a:t>KKEu-i</a:t>
            </a:r>
            <a:r>
              <a:rPr lang="hu-HU" sz="2000" dirty="0" smtClean="0">
                <a:solidFill>
                  <a:schemeClr val="tx2"/>
                </a:solidFill>
              </a:rPr>
              <a:t> régióban (GDP/fő,PPS) + kedvező gazdasági (GDP konvergencia) </a:t>
            </a:r>
            <a:r>
              <a:rPr lang="hu-HU" sz="2000" i="1" dirty="0" smtClean="0">
                <a:solidFill>
                  <a:schemeClr val="tx2"/>
                </a:solidFill>
              </a:rPr>
              <a:t>kilátások és várakozások </a:t>
            </a:r>
            <a:r>
              <a:rPr lang="en-GB" sz="2000" i="1" dirty="0" smtClean="0">
                <a:solidFill>
                  <a:schemeClr val="tx2"/>
                </a:solidFill>
              </a:rPr>
              <a:t> </a:t>
            </a:r>
            <a:r>
              <a:rPr lang="en-GB" sz="2000" dirty="0" smtClean="0">
                <a:solidFill>
                  <a:schemeClr val="tx2"/>
                </a:solidFill>
              </a:rPr>
              <a:t> 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i="1" dirty="0" smtClean="0">
                <a:solidFill>
                  <a:schemeClr val="tx2"/>
                </a:solidFill>
              </a:rPr>
              <a:t>Munkaerőpiaci sajátosságok  </a:t>
            </a:r>
            <a:r>
              <a:rPr lang="hu-HU" sz="2000" dirty="0" smtClean="0">
                <a:solidFill>
                  <a:schemeClr val="tx2"/>
                </a:solidFill>
              </a:rPr>
              <a:t>- </a:t>
            </a:r>
            <a:r>
              <a:rPr lang="hu-HU" sz="2000" dirty="0" err="1" smtClean="0">
                <a:solidFill>
                  <a:schemeClr val="tx2"/>
                </a:solidFill>
              </a:rPr>
              <a:t>munkaerő-tartalákok</a:t>
            </a:r>
            <a:r>
              <a:rPr lang="hu-HU" sz="2000" dirty="0" smtClean="0">
                <a:solidFill>
                  <a:schemeClr val="tx2"/>
                </a:solidFill>
              </a:rPr>
              <a:t> terelése: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tx2"/>
                </a:solidFill>
              </a:rPr>
              <a:t>Munkaerő-felesleg korengedményes/rokkant nyugdíjba terelése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tx2"/>
                </a:solidFill>
              </a:rPr>
              <a:t>Nagyvonalú  gyermekgondozás lehetősége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000" u="sng" dirty="0" smtClean="0">
                <a:solidFill>
                  <a:schemeClr val="tx2"/>
                </a:solidFill>
              </a:rPr>
              <a:t>Csökkentette a munkavállalási és a migrációs hajlandóságot   </a:t>
            </a:r>
            <a:r>
              <a:rPr lang="hu-HU" sz="2000" dirty="0" smtClean="0">
                <a:solidFill>
                  <a:schemeClr val="tx2"/>
                </a:solidFill>
                <a:sym typeface="Wingdings"/>
              </a:rPr>
              <a:t></a:t>
            </a:r>
            <a:r>
              <a:rPr lang="hu-HU" sz="2000" dirty="0" smtClean="0">
                <a:solidFill>
                  <a:schemeClr val="tx2"/>
                </a:solidFill>
              </a:rPr>
              <a:t> alacsony foglalkoztatottság , a</a:t>
            </a:r>
            <a:r>
              <a:rPr lang="hu-HU" sz="2000" dirty="0" smtClean="0"/>
              <a:t>lacsony munkanélküliség  </a:t>
            </a:r>
            <a:r>
              <a:rPr lang="hu-HU" sz="2000" dirty="0" smtClean="0">
                <a:solidFill>
                  <a:schemeClr val="tx2"/>
                </a:solidFill>
              </a:rPr>
              <a:t>és alacsony migráció</a:t>
            </a:r>
            <a:endParaRPr lang="en-GB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2000" dirty="0" smtClean="0">
                <a:solidFill>
                  <a:schemeClr val="tx2"/>
                </a:solidFill>
              </a:rPr>
              <a:t>Viszonylag nagyvonalú </a:t>
            </a:r>
            <a:r>
              <a:rPr lang="hu-HU" sz="2000" i="1" dirty="0" smtClean="0">
                <a:solidFill>
                  <a:schemeClr val="tx2"/>
                </a:solidFill>
              </a:rPr>
              <a:t>munkanélküli és szociális segélyezési rendszer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000" dirty="0" smtClean="0">
                <a:solidFill>
                  <a:schemeClr val="tx2"/>
                </a:solidFill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sym typeface="Wingdings"/>
              </a:rPr>
              <a:t></a:t>
            </a:r>
            <a:endParaRPr lang="hu-HU" sz="2000" dirty="0" smtClean="0">
              <a:solidFill>
                <a:schemeClr val="tx2"/>
              </a:solidFill>
            </a:endParaRP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tx2"/>
                </a:solidFill>
              </a:rPr>
              <a:t>a migránsok rezervációs bérét</a:t>
            </a:r>
            <a:r>
              <a:rPr lang="hu-HU" sz="2000" dirty="0" smtClean="0">
                <a:solidFill>
                  <a:schemeClr val="tx2"/>
                </a:solidFill>
              </a:rPr>
              <a:t> (azt  a bért, amiért hajlandóak külföldön munkát vállalni) </a:t>
            </a:r>
            <a:r>
              <a:rPr lang="hu-HU" sz="2000" b="1" dirty="0" smtClean="0">
                <a:solidFill>
                  <a:schemeClr val="tx2"/>
                </a:solidFill>
              </a:rPr>
              <a:t>felfelé tolja </a:t>
            </a:r>
            <a:r>
              <a:rPr lang="en-GB" sz="2000" b="1" dirty="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cs typeface="Times New Roman" pitchFamily="18" charset="0"/>
              </a:rPr>
              <a:t>Az emigrációt visszafogó és ösztönző  tényezők Magyarországon 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1656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tx2"/>
                </a:solidFill>
              </a:rPr>
              <a:t>Migrációt ösztönző tényezők (2007 óta)</a:t>
            </a:r>
            <a:endParaRPr lang="en-GB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hu-HU" sz="2000" dirty="0" smtClean="0">
                <a:solidFill>
                  <a:schemeClr val="tx2"/>
                </a:solidFill>
              </a:rPr>
              <a:t>A 2000-s évekre Magyarország kedvező gazdasági kilátásai és a konvergencia előny megszűnt </a:t>
            </a:r>
            <a:r>
              <a:rPr lang="en-GB" sz="2000" dirty="0" smtClean="0">
                <a:solidFill>
                  <a:schemeClr val="tx2"/>
                </a:solidFill>
              </a:rPr>
              <a:t>– </a:t>
            </a:r>
            <a:r>
              <a:rPr lang="hu-HU" sz="2000" dirty="0" smtClean="0">
                <a:solidFill>
                  <a:schemeClr val="tx2"/>
                </a:solidFill>
              </a:rPr>
              <a:t>a munkaerőpiacon és a reál bérekben a hatás késleltetve érezhető </a:t>
            </a:r>
          </a:p>
          <a:p>
            <a:pPr marL="548640" lvl="3">
              <a:lnSpc>
                <a:spcPct val="110000"/>
              </a:lnSpc>
              <a:spcBef>
                <a:spcPts val="0"/>
              </a:spcBef>
            </a:pPr>
            <a:endParaRPr lang="hu-HU" sz="2000" dirty="0" smtClean="0"/>
          </a:p>
          <a:p>
            <a:pPr marL="0" lvl="1">
              <a:lnSpc>
                <a:spcPct val="110000"/>
              </a:lnSpc>
              <a:spcBef>
                <a:spcPts val="0"/>
              </a:spcBef>
            </a:pPr>
            <a:endParaRPr lang="hu-HU" sz="1600" dirty="0" smtClean="0"/>
          </a:p>
        </p:txBody>
      </p:sp>
      <p:sp>
        <p:nvSpPr>
          <p:cNvPr id="8" name="Szövegdoboz 7"/>
          <p:cNvSpPr txBox="1"/>
          <p:nvPr/>
        </p:nvSpPr>
        <p:spPr>
          <a:xfrm>
            <a:off x="611560" y="6453336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Forrás: KSH </a:t>
            </a:r>
            <a:endParaRPr lang="hu-H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79512" y="2204864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Főbb gazdasági mutatók változása, 2000-2012</a:t>
            </a:r>
            <a:endParaRPr lang="hu-HU" sz="2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606813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Ellipszis 13"/>
          <p:cNvSpPr/>
          <p:nvPr/>
        </p:nvSpPr>
        <p:spPr>
          <a:xfrm>
            <a:off x="3491880" y="4437112"/>
            <a:ext cx="36004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5148064" y="4365104"/>
            <a:ext cx="43204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6191672" y="2708920"/>
            <a:ext cx="2952328" cy="372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Gazdasági megszorítások</a:t>
            </a:r>
          </a:p>
          <a:p>
            <a:endParaRPr lang="hu-HU" sz="2000" dirty="0" smtClean="0"/>
          </a:p>
          <a:p>
            <a:pPr marL="90000" lvl="2" indent="-90000">
              <a:lnSpc>
                <a:spcPct val="110000"/>
              </a:lnSpc>
              <a:buFont typeface="Wingdings" pitchFamily="2" charset="2"/>
              <a:buChar char="Ø"/>
            </a:pPr>
            <a:r>
              <a:rPr lang="hu-HU" dirty="0" smtClean="0"/>
              <a:t>egyensúlyjavítás (megszorító Gyurcsány program 2007-)</a:t>
            </a:r>
          </a:p>
          <a:p>
            <a:pPr marL="90000" lvl="2" indent="-90000">
              <a:lnSpc>
                <a:spcPct val="110000"/>
              </a:lnSpc>
              <a:buFont typeface="Wingdings" pitchFamily="2" charset="2"/>
              <a:buChar char="Ø"/>
            </a:pPr>
            <a:r>
              <a:rPr lang="hu-HU" dirty="0" smtClean="0"/>
              <a:t>majd pénzügyi válság hatása</a:t>
            </a:r>
          </a:p>
          <a:p>
            <a:pPr marL="90000" lvl="2" indent="-90000">
              <a:lnSpc>
                <a:spcPct val="110000"/>
              </a:lnSpc>
              <a:buFont typeface="Wingdings" pitchFamily="2" charset="2"/>
              <a:buChar char="Ø"/>
            </a:pPr>
            <a:r>
              <a:rPr lang="hu-HU" dirty="0" smtClean="0"/>
              <a:t>2010 egykulcsos adó majd 2011-től súlyos megszigorítások a munkanélküli segély és jóléti rendszerekben</a:t>
            </a:r>
          </a:p>
          <a:p>
            <a:endParaRPr lang="hu-HU" dirty="0"/>
          </a:p>
        </p:txBody>
      </p:sp>
      <p:sp>
        <p:nvSpPr>
          <p:cNvPr id="11" name="Ellipszis 10"/>
          <p:cNvSpPr/>
          <p:nvPr/>
        </p:nvSpPr>
        <p:spPr>
          <a:xfrm>
            <a:off x="4283968" y="4797152"/>
            <a:ext cx="36004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5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Az emigrációt </a:t>
            </a:r>
            <a:r>
              <a:rPr lang="hu-HU" sz="2800" b="1" kern="1200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visszafogó és ösztönző  tényezők Magyarországon  </a:t>
            </a:r>
            <a:endParaRPr lang="hu-HU" sz="2800" b="1" kern="1200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640960" cy="5328592"/>
          </a:xfrm>
        </p:spPr>
        <p:txBody>
          <a:bodyPr>
            <a:noAutofit/>
          </a:bodyPr>
          <a:lstStyle/>
          <a:p>
            <a:pPr marL="0" lvl="1">
              <a:lnSpc>
                <a:spcPct val="130000"/>
              </a:lnSpc>
              <a:spcBef>
                <a:spcPts val="0"/>
              </a:spcBef>
              <a:buNone/>
            </a:pPr>
            <a:r>
              <a:rPr lang="hu-HU" sz="2000" dirty="0" smtClean="0"/>
              <a:t>A migrációt korábbi korlátozó tényezők eltűntek, az ösztönzők tényezők fokozatosan, több lépésben erősödtek</a:t>
            </a:r>
          </a:p>
          <a:p>
            <a:pPr marL="0" lvl="1">
              <a:lnSpc>
                <a:spcPct val="130000"/>
              </a:lnSpc>
              <a:spcBef>
                <a:spcPts val="0"/>
              </a:spcBef>
              <a:buNone/>
            </a:pPr>
            <a:r>
              <a:rPr lang="hu-HU" sz="2000" dirty="0" smtClean="0"/>
              <a:t>Migráció változásai: 2007 volt a fordulópont,  de erősödés és visszhang 2010 óta</a:t>
            </a:r>
          </a:p>
          <a:p>
            <a:pPr marL="0" lvl="1">
              <a:lnSpc>
                <a:spcPct val="130000"/>
              </a:lnSpc>
              <a:spcBef>
                <a:spcPts val="0"/>
              </a:spcBef>
              <a:buNone/>
            </a:pPr>
            <a:endParaRPr lang="hu-HU" sz="2000" dirty="0" smtClean="0"/>
          </a:p>
          <a:p>
            <a:pPr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u-HU" sz="2000" dirty="0" smtClean="0"/>
              <a:t>Migrációs potenciál adatok:  </a:t>
            </a:r>
            <a:r>
              <a:rPr lang="hu-HU" sz="2000" b="1" dirty="0" smtClean="0">
                <a:solidFill>
                  <a:srgbClr val="00B0F0"/>
                </a:solidFill>
                <a:cs typeface="Times New Roman" pitchFamily="18" charset="0"/>
              </a:rPr>
              <a:t>gyorsan magasra szöktek a várakozások 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u-HU" sz="2000" dirty="0" smtClean="0"/>
              <a:t>Sajtó- és politika: </a:t>
            </a:r>
            <a:r>
              <a:rPr lang="hu-HU" sz="2000" b="1" dirty="0" smtClean="0">
                <a:solidFill>
                  <a:srgbClr val="00B0F0"/>
                </a:solidFill>
                <a:cs typeface="Times New Roman" pitchFamily="18" charset="0"/>
              </a:rPr>
              <a:t>visszatükrözik a gyorsan növekvő várakozásokat</a:t>
            </a:r>
          </a:p>
          <a:p>
            <a:pPr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hu-HU" sz="2000" dirty="0" smtClean="0"/>
              <a:t>Hé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tköznapi tapasztalatok: </a:t>
            </a:r>
            <a:r>
              <a:rPr lang="hu-HU" sz="2000" b="1" dirty="0" smtClean="0">
                <a:solidFill>
                  <a:srgbClr val="00B0F0"/>
                </a:solidFill>
                <a:cs typeface="Times New Roman" pitchFamily="18" charset="0"/>
              </a:rPr>
              <a:t>magántörténetek (sokkoló és szorongató)</a:t>
            </a:r>
            <a:endParaRPr lang="hu-HU" sz="2000" dirty="0" smtClean="0">
              <a:solidFill>
                <a:srgbClr val="00B0F0"/>
              </a:solidFill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hu-HU" sz="20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hu-HU" sz="2000" dirty="0" smtClean="0"/>
              <a:t>Forrásokat sokáig a </a:t>
            </a:r>
            <a:r>
              <a:rPr lang="hu-HU" sz="2000" u="sng" dirty="0" smtClean="0"/>
              <a:t>migrációs potenciál </a:t>
            </a:r>
            <a:r>
              <a:rPr lang="hu-HU" sz="2000" dirty="0" smtClean="0"/>
              <a:t>adatok helyettesítették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hu-HU" sz="2000" dirty="0" smtClean="0"/>
              <a:t>Szerény migráció – </a:t>
            </a:r>
            <a:r>
              <a:rPr lang="hu-HU" sz="2000" u="sng" dirty="0" smtClean="0"/>
              <a:t>nincs megbízható standard migrációs statisztika </a:t>
            </a:r>
            <a:r>
              <a:rPr lang="hu-HU" sz="2000" dirty="0" smtClean="0"/>
              <a:t>– adathiány – bizonytalanság:  a s</a:t>
            </a:r>
            <a:r>
              <a:rPr lang="hu-HU" sz="2000" u="sng" dirty="0" smtClean="0"/>
              <a:t>okféle lehetséges adatforrás </a:t>
            </a:r>
            <a:r>
              <a:rPr lang="hu-HU" sz="2000" dirty="0" smtClean="0"/>
              <a:t>mind gyorsan növekvő migrációt mutat – „számháború”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r" rtl="0">
              <a:spcBef>
                <a:spcPct val="0"/>
              </a:spcBef>
            </a:pPr>
            <a:r>
              <a:rPr lang="hu-HU" sz="2800" b="1" kern="120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Adatforrások és a migráció mérhetősége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18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100" dirty="0" smtClean="0"/>
              <a:t>Az emigrációt vizsgáló kutatások az adatok konzisztenciájának és minőségének a hiányától szenvednek. Bloom-Stark (1985) </a:t>
            </a:r>
            <a:br>
              <a:rPr lang="hu-HU" sz="2100" dirty="0" smtClean="0"/>
            </a:br>
            <a:r>
              <a:rPr lang="hu-HU" sz="2100" i="1" dirty="0" smtClean="0"/>
              <a:t>a migrációkutatás kiterjesztésének korlátját az adatminőségben látják</a:t>
            </a:r>
          </a:p>
          <a:p>
            <a:pPr>
              <a:buNone/>
            </a:pPr>
            <a:r>
              <a:rPr lang="hu-HU" sz="2100" dirty="0" smtClean="0"/>
              <a:t>Két alapvető adatforrásra építünk:</a:t>
            </a:r>
          </a:p>
          <a:p>
            <a:r>
              <a:rPr lang="en-US" sz="2100" dirty="0" smtClean="0"/>
              <a:t> </a:t>
            </a:r>
            <a:r>
              <a:rPr lang="hu-HU" sz="2100" b="1" u="sng" dirty="0" smtClean="0"/>
              <a:t>Tükörstatisztika</a:t>
            </a:r>
            <a:r>
              <a:rPr lang="hu-HU" sz="2100" dirty="0" smtClean="0"/>
              <a:t>: a fogadó országokban adminisztratív nyilvántartások/regiszterek alapján a tartózkodó külföldi állampolgárokról készült statisztikák - a fő trendek és nagyságrendek leírására alkalmas</a:t>
            </a:r>
          </a:p>
          <a:p>
            <a:r>
              <a:rPr lang="hu-HU" sz="2100" b="1" u="sng" dirty="0" err="1" smtClean="0"/>
              <a:t>Munkaerőfelmérés</a:t>
            </a:r>
            <a:r>
              <a:rPr lang="hu-HU" sz="2100" b="1" u="sng" dirty="0" smtClean="0"/>
              <a:t> </a:t>
            </a:r>
            <a:r>
              <a:rPr lang="en-US" sz="2100" dirty="0" smtClean="0"/>
              <a:t>(HU LFS)</a:t>
            </a:r>
            <a:r>
              <a:rPr lang="hu-HU" sz="2100" dirty="0" smtClean="0"/>
              <a:t>:  részletes elemzés a migráció struktúrájának az elemzésére – az egyedi adatok alkalmasak a </a:t>
            </a:r>
            <a:r>
              <a:rPr lang="hu-HU" sz="2100" dirty="0" err="1" smtClean="0"/>
              <a:t>munkaerőmigráció</a:t>
            </a:r>
            <a:r>
              <a:rPr lang="hu-HU" sz="2100" dirty="0" smtClean="0"/>
              <a:t> leírására – bárha komoly hiányosságokkal (az LFS kérdés a külföldön munkahellyel és otthon háztartási kötődéssel rendelkezőket tartalmazza – alulreprezentáltság és torzítások)</a:t>
            </a:r>
          </a:p>
          <a:p>
            <a:pPr>
              <a:buNone/>
            </a:pPr>
            <a:r>
              <a:rPr lang="hu-HU" sz="2000" dirty="0" smtClean="0"/>
              <a:t>(+más regiszter v.  </a:t>
            </a:r>
            <a:r>
              <a:rPr lang="hu-HU" sz="2000" dirty="0" err="1" smtClean="0"/>
              <a:t>survey</a:t>
            </a:r>
            <a:r>
              <a:rPr lang="hu-HU" sz="2000" dirty="0" smtClean="0"/>
              <a:t> alapú források, teljes körű népszámlálás 10 évente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u-HU" sz="2800" b="1" dirty="0" smtClean="0">
                <a:cs typeface="Times New Roman" pitchFamily="18" charset="0"/>
              </a:rPr>
              <a:t>Trendek, statisztikák – </a:t>
            </a:r>
            <a:br>
              <a:rPr lang="hu-HU" sz="2800" b="1" dirty="0" smtClean="0">
                <a:cs typeface="Times New Roman" pitchFamily="18" charset="0"/>
              </a:rPr>
            </a:br>
            <a:r>
              <a:rPr lang="hu-HU" sz="2800" b="1" dirty="0" smtClean="0">
                <a:cs typeface="Times New Roman" pitchFamily="18" charset="0"/>
              </a:rPr>
              <a:t>nemzetközi összehasonlítások</a:t>
            </a:r>
            <a:endParaRPr lang="hu-HU" sz="2800" b="1" dirty="0">
              <a:cs typeface="Times New Roman" pitchFamily="18" charset="0"/>
            </a:endParaRPr>
          </a:p>
        </p:txBody>
      </p:sp>
      <p:sp>
        <p:nvSpPr>
          <p:cNvPr id="6" name="Szövegdoboz 15"/>
          <p:cNvSpPr txBox="1">
            <a:spLocks noChangeArrowheads="1"/>
          </p:cNvSpPr>
          <p:nvPr/>
        </p:nvSpPr>
        <p:spPr bwMode="auto">
          <a:xfrm>
            <a:off x="611560" y="6381328"/>
            <a:ext cx="77048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Forrás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Tükörstatisztikák (</a:t>
            </a:r>
            <a:r>
              <a:rPr lang="en-GB" sz="1400" dirty="0" err="1" smtClean="0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külföldi népesség 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NIESR</a:t>
            </a:r>
            <a:r>
              <a:rPr lang="hu-HU" sz="1400" dirty="0" smtClean="0">
                <a:latin typeface="Times New Roman" pitchFamily="18" charset="0"/>
                <a:cs typeface="Times New Roman" pitchFamily="18" charset="0"/>
              </a:rPr>
              <a:t> adatokkal  korrigálva és kiegészítve)</a:t>
            </a:r>
            <a:endParaRPr lang="en-GB" sz="1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0" y="1916832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Emigránsok aránya a kibocsájtó ország népességében, 2001-2010%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07504" y="119675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Nagyon eltérő az országok méretéhez képest vizsgálva a migráció intenzitása </a:t>
            </a:r>
          </a:p>
          <a:p>
            <a:r>
              <a:rPr lang="hu-HU" dirty="0" smtClean="0"/>
              <a:t>az EU 8+2 országokban – az arányok mérhetőek és összehasonlíthatóak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239070" y="2348880"/>
            <a:ext cx="291581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dirty="0" smtClean="0"/>
              <a:t>Románia kiemelkedő,  magas litván és bolgár arány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dirty="0" smtClean="0"/>
              <a:t>Alacsony 2010-ben is a magyar, szlovén és cseh migránsok aránya az EU 15 országokban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dirty="0" smtClean="0"/>
              <a:t>A magyar migráció növekedése látszik – az alacsony migráción belül 2007óta (!) folyamatos </a:t>
            </a:r>
          </a:p>
          <a:p>
            <a:pPr marL="90000" indent="-90000">
              <a:spcAft>
                <a:spcPts val="600"/>
              </a:spcAft>
              <a:buFont typeface="Wingdings" pitchFamily="2" charset="2"/>
              <a:buChar char="Ø"/>
            </a:pPr>
            <a:r>
              <a:rPr lang="hu-HU" dirty="0" smtClean="0"/>
              <a:t> </a:t>
            </a:r>
            <a:r>
              <a:rPr lang="hu-HU" u="sng" dirty="0" smtClean="0"/>
              <a:t>de</a:t>
            </a:r>
            <a:r>
              <a:rPr lang="hu-HU" dirty="0" smtClean="0"/>
              <a:t> 2010-ben még alacsony az arány</a:t>
            </a:r>
          </a:p>
          <a:p>
            <a:endParaRPr lang="hu-HU" dirty="0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99054"/>
            <a:ext cx="6012160" cy="362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lipszis 11"/>
          <p:cNvSpPr/>
          <p:nvPr/>
        </p:nvSpPr>
        <p:spPr>
          <a:xfrm>
            <a:off x="3059832" y="4797152"/>
            <a:ext cx="1368152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ó">
  <a:themeElements>
    <a:clrScheme name="Origó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ó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ó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3558</TotalTime>
  <Words>1874</Words>
  <Application>Microsoft Office PowerPoint</Application>
  <PresentationFormat>Diavetítés a képernyőre (4:3 oldalarány)</PresentationFormat>
  <Paragraphs>199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Origó</vt:lpstr>
      <vt:lpstr>Munkaerőmigráció – trendek, mítoszok és mérési lehetőségek </vt:lpstr>
      <vt:lpstr>Vázlat</vt:lpstr>
      <vt:lpstr>Közgazdasági háttér: a migráció oka, ösztönző és visszafogó tényezők</vt:lpstr>
      <vt:lpstr>Közgazdasági háttér: a migráció oka, ösztönző és visszafogó tényezők</vt:lpstr>
      <vt:lpstr>Az emigrációt visszafogó és ösztönző  tényezők Magyarországon  </vt:lpstr>
      <vt:lpstr>Az emigrációt visszafogó és ösztönző  tényezők Magyarországon </vt:lpstr>
      <vt:lpstr>Az emigrációt visszafogó és ösztönző  tényezők Magyarországon  </vt:lpstr>
      <vt:lpstr>Adatforrások és a migráció mérhetősége</vt:lpstr>
      <vt:lpstr>Trendek, statisztikák –  nemzetközi összehasonlítások</vt:lpstr>
      <vt:lpstr>Trendek, statisztikák –  nemzetközi összehasonlítások</vt:lpstr>
      <vt:lpstr>A magyar migráció változása –  trendek, fordulópontok </vt:lpstr>
      <vt:lpstr>A magyar migráció előreszámítása –  mi lehetséges? </vt:lpstr>
      <vt:lpstr>Az emigráció nagysága, dinamikája és orientációja</vt:lpstr>
      <vt:lpstr>Mi történt 2010 után?</vt:lpstr>
      <vt:lpstr>A  magyar munkaerő emigráció karaktere, magyarázata - modellszámítások</vt:lpstr>
      <vt:lpstr>A  magyar munkaerő emigráció karaktere - szelektivitás</vt:lpstr>
      <vt:lpstr>A  magyar munkaerő emigráció karaktere - szelektivitás</vt:lpstr>
      <vt:lpstr>A  magyar munkaerő emigráció karaktere - szelektivitás</vt:lpstr>
      <vt:lpstr>Az emigráció esélye</vt:lpstr>
      <vt:lpstr>Az emigráció esélye</vt:lpstr>
      <vt:lpstr>Tanulságok</vt:lpstr>
      <vt:lpstr>Tanulságok</vt:lpstr>
      <vt:lpstr>23. dia</vt:lpstr>
      <vt:lpstr>1. a: Outmigration models (Odds ratios) - Emigration to EU  Dependent variable: ‘Emigrants in the EU’ </vt:lpstr>
      <vt:lpstr>Dependent variable: ‘Emigrants in the EU’ (cont)</vt:lpstr>
      <vt:lpstr>1 b:  Outmigration models (Odds ratios)  Dependent variables ‘Emigrant to Germany’, ‘Emigrant to Austria’ ‘ ’Emigrant to UK’</vt:lpstr>
      <vt:lpstr>Dependent variables ‘Emigrant to Germany’, ‘Emigrant to Austria’ ‘ ’Emigrant to UK’ (cont)</vt:lpstr>
      <vt:lpstr>2: Return migration models (Odds ratios)  Dependent variable: ‘Return migrants’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experiences of a new emigrant country  The Case of Hungary</dc:title>
  <dc:creator>Felhasználó</dc:creator>
  <cp:lastModifiedBy>Felhasználó</cp:lastModifiedBy>
  <cp:revision>372</cp:revision>
  <dcterms:created xsi:type="dcterms:W3CDTF">2012-10-11T20:26:27Z</dcterms:created>
  <dcterms:modified xsi:type="dcterms:W3CDTF">2013-11-21T03:07:19Z</dcterms:modified>
</cp:coreProperties>
</file>